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02" r:id="rId2"/>
    <p:sldId id="289" r:id="rId3"/>
    <p:sldId id="341" r:id="rId4"/>
    <p:sldId id="343" r:id="rId5"/>
    <p:sldId id="344" r:id="rId6"/>
    <p:sldId id="345" r:id="rId7"/>
    <p:sldId id="350" r:id="rId8"/>
    <p:sldId id="346" r:id="rId9"/>
    <p:sldId id="351" r:id="rId1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90" autoAdjust="0"/>
  </p:normalViewPr>
  <p:slideViewPr>
    <p:cSldViewPr>
      <p:cViewPr varScale="1">
        <p:scale>
          <a:sx n="121" d="100"/>
          <a:sy n="121" d="100"/>
        </p:scale>
        <p:origin x="636" y="102"/>
      </p:cViewPr>
      <p:guideLst>
        <p:guide orient="horz" pos="2160"/>
        <p:guide pos="2880"/>
      </p:guideLst>
    </p:cSldViewPr>
  </p:slideViewPr>
  <p:outlineViewPr>
    <p:cViewPr>
      <p:scale>
        <a:sx n="33" d="100"/>
        <a:sy n="33" d="100"/>
      </p:scale>
      <p:origin x="0" y="81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14C2B3E-B372-4541-95BC-4791814A09BA}" type="datetimeFigureOut">
              <a:rPr lang="en-US" smtClean="0"/>
              <a:t>12/2/2020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1AA99D6-AE69-4DB0-A414-1678D8654207}" type="slidenum">
              <a:rPr lang="en-US" smtClean="0"/>
              <a:t>‹#›</a:t>
            </a:fld>
            <a:endParaRPr lang="en-US"/>
          </a:p>
        </p:txBody>
      </p:sp>
    </p:spTree>
    <p:extLst>
      <p:ext uri="{BB962C8B-B14F-4D97-AF65-F5344CB8AC3E}">
        <p14:creationId xmlns:p14="http://schemas.microsoft.com/office/powerpoint/2010/main" val="25868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99D6-AE69-4DB0-A414-1678D8654207}" type="slidenum">
              <a:rPr lang="en-US" smtClean="0"/>
              <a:t>1</a:t>
            </a:fld>
            <a:endParaRPr lang="en-US"/>
          </a:p>
        </p:txBody>
      </p:sp>
    </p:spTree>
    <p:extLst>
      <p:ext uri="{BB962C8B-B14F-4D97-AF65-F5344CB8AC3E}">
        <p14:creationId xmlns:p14="http://schemas.microsoft.com/office/powerpoint/2010/main" val="396066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99D6-AE69-4DB0-A414-1678D8654207}" type="slidenum">
              <a:rPr lang="en-US" smtClean="0"/>
              <a:t>2</a:t>
            </a:fld>
            <a:endParaRPr lang="en-US"/>
          </a:p>
        </p:txBody>
      </p:sp>
    </p:spTree>
    <p:extLst>
      <p:ext uri="{BB962C8B-B14F-4D97-AF65-F5344CB8AC3E}">
        <p14:creationId xmlns:p14="http://schemas.microsoft.com/office/powerpoint/2010/main" val="194792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99D6-AE69-4DB0-A414-1678D8654207}" type="slidenum">
              <a:rPr lang="en-US" smtClean="0"/>
              <a:t>3</a:t>
            </a:fld>
            <a:endParaRPr lang="en-US"/>
          </a:p>
        </p:txBody>
      </p:sp>
    </p:spTree>
    <p:extLst>
      <p:ext uri="{BB962C8B-B14F-4D97-AF65-F5344CB8AC3E}">
        <p14:creationId xmlns:p14="http://schemas.microsoft.com/office/powerpoint/2010/main" val="208334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99D6-AE69-4DB0-A414-1678D8654207}" type="slidenum">
              <a:rPr lang="en-US" smtClean="0"/>
              <a:t>4</a:t>
            </a:fld>
            <a:endParaRPr lang="en-US"/>
          </a:p>
        </p:txBody>
      </p:sp>
    </p:spTree>
    <p:extLst>
      <p:ext uri="{BB962C8B-B14F-4D97-AF65-F5344CB8AC3E}">
        <p14:creationId xmlns:p14="http://schemas.microsoft.com/office/powerpoint/2010/main" val="61100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99D6-AE69-4DB0-A414-1678D8654207}" type="slidenum">
              <a:rPr lang="en-US" smtClean="0"/>
              <a:t>5</a:t>
            </a:fld>
            <a:endParaRPr lang="en-US"/>
          </a:p>
        </p:txBody>
      </p:sp>
    </p:spTree>
    <p:extLst>
      <p:ext uri="{BB962C8B-B14F-4D97-AF65-F5344CB8AC3E}">
        <p14:creationId xmlns:p14="http://schemas.microsoft.com/office/powerpoint/2010/main" val="267679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99D6-AE69-4DB0-A414-1678D8654207}" type="slidenum">
              <a:rPr lang="en-US" smtClean="0"/>
              <a:t>6</a:t>
            </a:fld>
            <a:endParaRPr lang="en-US"/>
          </a:p>
        </p:txBody>
      </p:sp>
    </p:spTree>
    <p:extLst>
      <p:ext uri="{BB962C8B-B14F-4D97-AF65-F5344CB8AC3E}">
        <p14:creationId xmlns:p14="http://schemas.microsoft.com/office/powerpoint/2010/main" val="370506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99D6-AE69-4DB0-A414-1678D8654207}" type="slidenum">
              <a:rPr lang="en-US" smtClean="0"/>
              <a:t>7</a:t>
            </a:fld>
            <a:endParaRPr lang="en-US"/>
          </a:p>
        </p:txBody>
      </p:sp>
    </p:spTree>
    <p:extLst>
      <p:ext uri="{BB962C8B-B14F-4D97-AF65-F5344CB8AC3E}">
        <p14:creationId xmlns:p14="http://schemas.microsoft.com/office/powerpoint/2010/main" val="127820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99D6-AE69-4DB0-A414-1678D8654207}" type="slidenum">
              <a:rPr lang="en-US" smtClean="0"/>
              <a:t>8</a:t>
            </a:fld>
            <a:endParaRPr lang="en-US"/>
          </a:p>
        </p:txBody>
      </p:sp>
    </p:spTree>
    <p:extLst>
      <p:ext uri="{BB962C8B-B14F-4D97-AF65-F5344CB8AC3E}">
        <p14:creationId xmlns:p14="http://schemas.microsoft.com/office/powerpoint/2010/main" val="252852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99D6-AE69-4DB0-A414-1678D8654207}" type="slidenum">
              <a:rPr lang="en-US" smtClean="0"/>
              <a:t>9</a:t>
            </a:fld>
            <a:endParaRPr lang="en-US"/>
          </a:p>
        </p:txBody>
      </p:sp>
    </p:spTree>
    <p:extLst>
      <p:ext uri="{BB962C8B-B14F-4D97-AF65-F5344CB8AC3E}">
        <p14:creationId xmlns:p14="http://schemas.microsoft.com/office/powerpoint/2010/main" val="112053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364BEE-7CC6-4C02-AB0C-FF20847624C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43502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64BEE-7CC6-4C02-AB0C-FF20847624C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76043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64BEE-7CC6-4C02-AB0C-FF20847624C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281941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64BEE-7CC6-4C02-AB0C-FF20847624C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49876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64BEE-7CC6-4C02-AB0C-FF20847624C4}"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123574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364BEE-7CC6-4C02-AB0C-FF20847624C4}"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103152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364BEE-7CC6-4C02-AB0C-FF20847624C4}"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316285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364BEE-7CC6-4C02-AB0C-FF20847624C4}"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263950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64BEE-7CC6-4C02-AB0C-FF20847624C4}"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286901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64BEE-7CC6-4C02-AB0C-FF20847624C4}"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411368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64BEE-7CC6-4C02-AB0C-FF20847624C4}"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804C1-06D4-4FE0-BE0C-2EC381F429F6}" type="slidenum">
              <a:rPr lang="en-US" smtClean="0"/>
              <a:t>‹#›</a:t>
            </a:fld>
            <a:endParaRPr lang="en-US"/>
          </a:p>
        </p:txBody>
      </p:sp>
    </p:spTree>
    <p:extLst>
      <p:ext uri="{BB962C8B-B14F-4D97-AF65-F5344CB8AC3E}">
        <p14:creationId xmlns:p14="http://schemas.microsoft.com/office/powerpoint/2010/main" val="40804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64BEE-7CC6-4C02-AB0C-FF20847624C4}" type="datetimeFigureOut">
              <a:rPr lang="en-US" smtClean="0"/>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804C1-06D4-4FE0-BE0C-2EC381F429F6}" type="slidenum">
              <a:rPr lang="en-US" smtClean="0"/>
              <a:t>‹#›</a:t>
            </a:fld>
            <a:endParaRPr lang="en-US"/>
          </a:p>
        </p:txBody>
      </p:sp>
    </p:spTree>
    <p:extLst>
      <p:ext uri="{BB962C8B-B14F-4D97-AF65-F5344CB8AC3E}">
        <p14:creationId xmlns:p14="http://schemas.microsoft.com/office/powerpoint/2010/main" val="3057158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ore.extension.iastate.edu/product/15823" TargetMode="External"/><Relationship Id="rId3" Type="http://schemas.openxmlformats.org/officeDocument/2006/relationships/hyperlink" Target="https://www.flickr.com/photos/151012306@N08/albums/72157716968785063" TargetMode="External"/><Relationship Id="rId7" Type="http://schemas.openxmlformats.org/officeDocument/2006/relationships/hyperlink" Target="https://www.iowaagwateralliance.com/resourcelibrary/practices/bioreacto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tore.extension.iastate.edu/product/14530" TargetMode="External"/><Relationship Id="rId5" Type="http://schemas.openxmlformats.org/officeDocument/2006/relationships/hyperlink" Target="https://engineering.purdue.edu/watersheds/conservationdrainage/bioreactors.html" TargetMode="External"/><Relationship Id="rId4" Type="http://schemas.openxmlformats.org/officeDocument/2006/relationships/hyperlink" Target="https://www.cleanwateriowa.org/bioreactor" TargetMode="Externa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10800000">
            <a:off x="0" y="5255"/>
            <a:ext cx="9150825" cy="6858000"/>
          </a:xfrm>
          <a:prstGeom prst="rect">
            <a:avLst/>
          </a:prstGeom>
        </p:spPr>
      </p:pic>
      <p:sp>
        <p:nvSpPr>
          <p:cNvPr id="2" name="Title 1"/>
          <p:cNvSpPr>
            <a:spLocks noGrp="1"/>
          </p:cNvSpPr>
          <p:nvPr>
            <p:ph type="ctrTitle"/>
          </p:nvPr>
        </p:nvSpPr>
        <p:spPr>
          <a:xfrm>
            <a:off x="304800" y="2699242"/>
            <a:ext cx="8534400" cy="1470025"/>
          </a:xfrm>
        </p:spPr>
        <p:txBody>
          <a:bodyPr>
            <a:noAutofit/>
          </a:bodyPr>
          <a:lstStyle/>
          <a:p>
            <a:r>
              <a:rPr lang="en-US" sz="9600" b="1" dirty="0" smtClean="0">
                <a:latin typeface="Calibri Light" panose="020F0302020204030204" pitchFamily="34" charset="0"/>
              </a:rPr>
              <a:t>Bioreactor</a:t>
            </a:r>
            <a:endParaRPr lang="en-US" sz="9600" b="1" dirty="0">
              <a:latin typeface="Calibri Light" panose="020F030202020403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5638800"/>
            <a:ext cx="3820439" cy="10416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72200" y="5287435"/>
            <a:ext cx="2859030" cy="1575819"/>
          </a:xfrm>
          <a:prstGeom prst="rect">
            <a:avLst/>
          </a:prstGeom>
        </p:spPr>
      </p:pic>
    </p:spTree>
    <p:extLst>
      <p:ext uri="{BB962C8B-B14F-4D97-AF65-F5344CB8AC3E}">
        <p14:creationId xmlns:p14="http://schemas.microsoft.com/office/powerpoint/2010/main" val="1404707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0"/>
            <a:ext cx="5334000" cy="1752600"/>
          </a:xfrm>
          <a:prstGeom prst="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3246"/>
            <a:ext cx="5334000" cy="1809750"/>
          </a:xfrm>
        </p:spPr>
        <p:txBody>
          <a:bodyPr>
            <a:normAutofit/>
          </a:bodyPr>
          <a:lstStyle/>
          <a:p>
            <a:r>
              <a:rPr lang="en-US" b="1" dirty="0" smtClean="0">
                <a:latin typeface="Calibri Light" panose="020F0302020204030204" pitchFamily="34" charset="0"/>
              </a:rPr>
              <a:t>What</a:t>
            </a:r>
            <a:r>
              <a:rPr lang="en-US" dirty="0" smtClean="0">
                <a:latin typeface="Calibri Light" panose="020F0302020204030204" pitchFamily="34" charset="0"/>
              </a:rPr>
              <a:t> Is a Bioreactor?</a:t>
            </a:r>
            <a:endParaRPr lang="en-US" dirty="0">
              <a:latin typeface="Calibri Light" panose="020F0302020204030204" pitchFamily="34" charset="0"/>
            </a:endParaRPr>
          </a:p>
        </p:txBody>
      </p:sp>
      <p:sp>
        <p:nvSpPr>
          <p:cNvPr id="3" name="Content Placeholder 2"/>
          <p:cNvSpPr>
            <a:spLocks noGrp="1"/>
          </p:cNvSpPr>
          <p:nvPr>
            <p:ph idx="1"/>
          </p:nvPr>
        </p:nvSpPr>
        <p:spPr>
          <a:xfrm>
            <a:off x="571500" y="1910777"/>
            <a:ext cx="7924800" cy="1491499"/>
          </a:xfrm>
        </p:spPr>
        <p:txBody>
          <a:bodyPr>
            <a:normAutofit lnSpcReduction="10000"/>
          </a:bodyPr>
          <a:lstStyle/>
          <a:p>
            <a:pPr marL="0" indent="0">
              <a:buNone/>
            </a:pPr>
            <a:r>
              <a:rPr lang="en-US" sz="2400" dirty="0"/>
              <a:t>A </a:t>
            </a:r>
            <a:r>
              <a:rPr lang="en-US" sz="2400" dirty="0" smtClean="0"/>
              <a:t>bioreactor is a buried trench on the edge of a farm field that is traditionally filled with woodchips. Agricultural drainage tiles outlet into the woodchips where </a:t>
            </a:r>
            <a:r>
              <a:rPr lang="en-US" sz="2400" dirty="0"/>
              <a:t>bacteria </a:t>
            </a:r>
            <a:r>
              <a:rPr lang="en-US" sz="2400" dirty="0" smtClean="0"/>
              <a:t>convert tile water nitrate-nitrogen into nitrogen gas.</a:t>
            </a:r>
            <a:endParaRPr lang="en-US" sz="2000" dirty="0"/>
          </a:p>
          <a:p>
            <a:pPr marL="0" indent="0">
              <a:buNone/>
            </a:pPr>
            <a:endParaRPr lang="en-US" sz="1400" dirty="0">
              <a:latin typeface="Cambria Math" panose="02040503050406030204" pitchFamily="18" charset="0"/>
              <a:ea typeface="Cambria Math" panose="02040503050406030204" pitchFamily="18" charset="0"/>
            </a:endParaRPr>
          </a:p>
        </p:txBody>
      </p:sp>
      <p:sp>
        <p:nvSpPr>
          <p:cNvPr id="5" name="Rectangle 4"/>
          <p:cNvSpPr/>
          <p:nvPr/>
        </p:nvSpPr>
        <p:spPr>
          <a:xfrm>
            <a:off x="304800" y="6581001"/>
            <a:ext cx="4648200" cy="276999"/>
          </a:xfrm>
          <a:prstGeom prst="rect">
            <a:avLst/>
          </a:prstGeom>
        </p:spPr>
        <p:txBody>
          <a:bodyPr wrap="square">
            <a:spAutoFit/>
          </a:bodyPr>
          <a:lstStyle/>
          <a:p>
            <a:r>
              <a:rPr lang="en-US" sz="1200" dirty="0" smtClean="0"/>
              <a:t>Illustration </a:t>
            </a:r>
            <a:r>
              <a:rPr lang="en-US" sz="1200" dirty="0"/>
              <a:t>credit: </a:t>
            </a:r>
            <a:r>
              <a:rPr lang="en-US" sz="1200" dirty="0" smtClean="0"/>
              <a:t>Iowa State University Extension and Outreach </a:t>
            </a:r>
            <a:endParaRPr lang="en-US" sz="12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600" y="3437242"/>
            <a:ext cx="8610600" cy="3200400"/>
          </a:xfrm>
          <a:prstGeom prst="rect">
            <a:avLst/>
          </a:prstGeom>
        </p:spPr>
      </p:pic>
      <p:sp>
        <p:nvSpPr>
          <p:cNvPr id="11" name="Rectangle 10"/>
          <p:cNvSpPr/>
          <p:nvPr/>
        </p:nvSpPr>
        <p:spPr>
          <a:xfrm>
            <a:off x="2010878" y="3402276"/>
            <a:ext cx="4953000" cy="158177"/>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37393" y="35302"/>
            <a:ext cx="2925858" cy="1612653"/>
          </a:xfrm>
          <a:prstGeom prst="rect">
            <a:avLst/>
          </a:prstGeom>
        </p:spPr>
      </p:pic>
    </p:spTree>
    <p:extLst>
      <p:ext uri="{BB962C8B-B14F-4D97-AF65-F5344CB8AC3E}">
        <p14:creationId xmlns:p14="http://schemas.microsoft.com/office/powerpoint/2010/main" val="420698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0"/>
            <a:ext cx="5486400" cy="1752600"/>
          </a:xfrm>
          <a:prstGeom prst="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3246"/>
            <a:ext cx="5486400" cy="1809750"/>
          </a:xfrm>
        </p:spPr>
        <p:txBody>
          <a:bodyPr>
            <a:normAutofit/>
          </a:bodyPr>
          <a:lstStyle/>
          <a:p>
            <a:r>
              <a:rPr lang="en-US" b="1" dirty="0" smtClean="0">
                <a:latin typeface="Calibri Light" panose="020F0302020204030204" pitchFamily="34" charset="0"/>
              </a:rPr>
              <a:t>Why </a:t>
            </a:r>
            <a:r>
              <a:rPr lang="en-US" dirty="0">
                <a:latin typeface="Calibri Light" panose="020F0302020204030204" pitchFamily="34" charset="0"/>
              </a:rPr>
              <a:t>U</a:t>
            </a:r>
            <a:r>
              <a:rPr lang="en-US" dirty="0" smtClean="0">
                <a:latin typeface="Calibri Light" panose="020F0302020204030204" pitchFamily="34" charset="0"/>
              </a:rPr>
              <a:t>se a Bioreactor?</a:t>
            </a:r>
            <a:endParaRPr lang="en-US" dirty="0">
              <a:latin typeface="Calibri Light" panose="020F0302020204030204" pitchFamily="34" charset="0"/>
            </a:endParaRPr>
          </a:p>
        </p:txBody>
      </p:sp>
      <p:sp>
        <p:nvSpPr>
          <p:cNvPr id="3" name="Content Placeholder 2"/>
          <p:cNvSpPr>
            <a:spLocks noGrp="1"/>
          </p:cNvSpPr>
          <p:nvPr>
            <p:ph idx="1"/>
          </p:nvPr>
        </p:nvSpPr>
        <p:spPr>
          <a:xfrm>
            <a:off x="381001" y="2209800"/>
            <a:ext cx="3505199" cy="4360506"/>
          </a:xfrm>
        </p:spPr>
        <p:txBody>
          <a:bodyPr>
            <a:normAutofit fontScale="92500" lnSpcReduction="20000"/>
          </a:bodyPr>
          <a:lstStyle/>
          <a:p>
            <a:pPr marL="0" lvl="0" indent="0">
              <a:buNone/>
            </a:pPr>
            <a:r>
              <a:rPr lang="en-US" sz="2400" dirty="0" smtClean="0">
                <a:solidFill>
                  <a:prstClr val="black"/>
                </a:solidFill>
              </a:rPr>
              <a:t>Bioreactors are an edge of field practice, meaning that they do not impact in-field management. </a:t>
            </a:r>
          </a:p>
          <a:p>
            <a:pPr marL="0" lvl="0" indent="0">
              <a:buNone/>
            </a:pPr>
            <a:endParaRPr lang="en-US" sz="2400" dirty="0">
              <a:solidFill>
                <a:prstClr val="black"/>
              </a:solidFill>
            </a:endParaRPr>
          </a:p>
          <a:p>
            <a:pPr marL="0" lvl="0" indent="0">
              <a:buNone/>
            </a:pPr>
            <a:r>
              <a:rPr lang="en-US" sz="2400" dirty="0" smtClean="0">
                <a:solidFill>
                  <a:prstClr val="black"/>
                </a:solidFill>
              </a:rPr>
              <a:t>Tile </a:t>
            </a:r>
            <a:r>
              <a:rPr lang="en-US" sz="2400" dirty="0">
                <a:solidFill>
                  <a:prstClr val="black"/>
                </a:solidFill>
              </a:rPr>
              <a:t>lines </a:t>
            </a:r>
            <a:r>
              <a:rPr lang="en-US" sz="2400" dirty="0" smtClean="0">
                <a:solidFill>
                  <a:prstClr val="black"/>
                </a:solidFill>
              </a:rPr>
              <a:t>connect </a:t>
            </a:r>
            <a:r>
              <a:rPr lang="en-US" sz="2400" dirty="0">
                <a:solidFill>
                  <a:prstClr val="black"/>
                </a:solidFill>
              </a:rPr>
              <a:t>to a control </a:t>
            </a:r>
            <a:r>
              <a:rPr lang="en-US" sz="2400" dirty="0" smtClean="0">
                <a:solidFill>
                  <a:prstClr val="black"/>
                </a:solidFill>
              </a:rPr>
              <a:t>structure, which allows water to flow into the woodchips. A second control structure assures that bacteria have enough time to remove nitrate-nitrogen, before water flows out of the bioreactor into a water body.</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09876" y="141442"/>
            <a:ext cx="2854088" cy="3657601"/>
          </a:xfrm>
          <a:prstGeom prst="rect">
            <a:avLst/>
          </a:prstGeom>
        </p:spPr>
      </p:pic>
      <p:sp>
        <p:nvSpPr>
          <p:cNvPr id="5" name="Rectangle 4"/>
          <p:cNvSpPr/>
          <p:nvPr/>
        </p:nvSpPr>
        <p:spPr>
          <a:xfrm>
            <a:off x="6277568" y="6584954"/>
            <a:ext cx="2518703" cy="292388"/>
          </a:xfrm>
          <a:prstGeom prst="rect">
            <a:avLst/>
          </a:prstGeom>
        </p:spPr>
        <p:txBody>
          <a:bodyPr wrap="none">
            <a:spAutoFit/>
          </a:bodyPr>
          <a:lstStyle/>
          <a:p>
            <a:pPr lvl="0" algn="ctr"/>
            <a:r>
              <a:rPr lang="en-US" sz="1300" dirty="0" smtClean="0">
                <a:solidFill>
                  <a:srgbClr val="000000"/>
                </a:solidFill>
                <a:ea typeface="Times New Roman" panose="02020603050405020304" pitchFamily="18" charset="0"/>
              </a:rPr>
              <a:t>SWCS/IDALS photos </a:t>
            </a:r>
            <a:r>
              <a:rPr lang="en-US" sz="1300" dirty="0">
                <a:solidFill>
                  <a:srgbClr val="000000"/>
                </a:solidFill>
                <a:ea typeface="Times New Roman" panose="02020603050405020304" pitchFamily="18" charset="0"/>
              </a:rPr>
              <a:t>by Lynn </a:t>
            </a:r>
            <a:r>
              <a:rPr lang="en-US" sz="1300" dirty="0" smtClean="0">
                <a:solidFill>
                  <a:srgbClr val="000000"/>
                </a:solidFill>
                <a:ea typeface="Times New Roman" panose="02020603050405020304" pitchFamily="18" charset="0"/>
              </a:rPr>
              <a:t>Betts.</a:t>
            </a:r>
            <a:endParaRPr lang="en-US" sz="1300" dirty="0">
              <a:solidFill>
                <a:prstClr val="black"/>
              </a:solidFill>
              <a:ea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0876" y="3838479"/>
            <a:ext cx="4113088" cy="2731827"/>
          </a:xfrm>
          <a:prstGeom prst="rect">
            <a:avLst/>
          </a:prstGeom>
        </p:spPr>
      </p:pic>
    </p:spTree>
    <p:extLst>
      <p:ext uri="{BB962C8B-B14F-4D97-AF65-F5344CB8AC3E}">
        <p14:creationId xmlns:p14="http://schemas.microsoft.com/office/powerpoint/2010/main" val="11631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1" y="0"/>
            <a:ext cx="5410200" cy="1752600"/>
          </a:xfrm>
          <a:prstGeom prst="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44958"/>
            <a:ext cx="5410200" cy="1809750"/>
          </a:xfrm>
        </p:spPr>
        <p:txBody>
          <a:bodyPr>
            <a:normAutofit/>
          </a:bodyPr>
          <a:lstStyle/>
          <a:p>
            <a:pPr algn="l"/>
            <a:r>
              <a:rPr lang="en-US" b="1" dirty="0" smtClean="0">
                <a:latin typeface="Calibri Light" panose="020F0302020204030204" pitchFamily="34" charset="0"/>
              </a:rPr>
              <a:t>What </a:t>
            </a:r>
            <a:r>
              <a:rPr lang="en-US" dirty="0">
                <a:latin typeface="Calibri Light" panose="020F0302020204030204" pitchFamily="34" charset="0"/>
              </a:rPr>
              <a:t>C</a:t>
            </a:r>
            <a:r>
              <a:rPr lang="en-US" dirty="0" smtClean="0">
                <a:latin typeface="Calibri Light" panose="020F0302020204030204" pitchFamily="34" charset="0"/>
              </a:rPr>
              <a:t>an a Bioreactor Do for Water Quality?</a:t>
            </a:r>
            <a:endParaRPr lang="en-US" dirty="0">
              <a:latin typeface="Calibri Light" panose="020F0302020204030204" pitchFamily="34" charset="0"/>
            </a:endParaRPr>
          </a:p>
        </p:txBody>
      </p:sp>
      <p:sp>
        <p:nvSpPr>
          <p:cNvPr id="3" name="Content Placeholder 2"/>
          <p:cNvSpPr>
            <a:spLocks noGrp="1"/>
          </p:cNvSpPr>
          <p:nvPr>
            <p:ph idx="1"/>
          </p:nvPr>
        </p:nvSpPr>
        <p:spPr>
          <a:xfrm>
            <a:off x="381000" y="2286000"/>
            <a:ext cx="2743200" cy="4284306"/>
          </a:xfrm>
        </p:spPr>
        <p:txBody>
          <a:bodyPr>
            <a:normAutofit/>
          </a:bodyPr>
          <a:lstStyle/>
          <a:p>
            <a:pPr marL="0" indent="0">
              <a:buNone/>
            </a:pPr>
            <a:r>
              <a:rPr lang="en-US" sz="2400" dirty="0"/>
              <a:t>According to the </a:t>
            </a:r>
            <a:r>
              <a:rPr lang="en-US" sz="2400" dirty="0" smtClean="0"/>
              <a:t>Iowa Nutrient </a:t>
            </a:r>
            <a:r>
              <a:rPr lang="en-US" sz="2400" dirty="0"/>
              <a:t>Reduction Strategy, a </a:t>
            </a:r>
            <a:r>
              <a:rPr lang="en-US" sz="2400" dirty="0" smtClean="0"/>
              <a:t>bioreactor, on average, removes 43% </a:t>
            </a:r>
            <a:r>
              <a:rPr lang="en-US" sz="2400" dirty="0"/>
              <a:t>of </a:t>
            </a:r>
            <a:r>
              <a:rPr lang="en-US" sz="2400" dirty="0" smtClean="0"/>
              <a:t>nitrate-nitrogen </a:t>
            </a:r>
            <a:r>
              <a:rPr lang="en-US" sz="2400" dirty="0"/>
              <a:t>from </a:t>
            </a:r>
            <a:r>
              <a:rPr lang="en-US" sz="2400" dirty="0" smtClean="0"/>
              <a:t>water </a:t>
            </a:r>
            <a:r>
              <a:rPr lang="en-US" sz="2400" dirty="0"/>
              <a:t>diverted through </a:t>
            </a:r>
            <a:r>
              <a:rPr lang="en-US" sz="2400" dirty="0" smtClean="0"/>
              <a:t>it.</a:t>
            </a:r>
            <a:endParaRPr lang="en-US" sz="2400" dirty="0"/>
          </a:p>
          <a:p>
            <a:pPr marL="0" indent="0">
              <a:buNone/>
            </a:pPr>
            <a:endParaRPr lang="en-US" sz="1400" dirty="0">
              <a:latin typeface="Cambria Math" panose="02040503050406030204" pitchFamily="18" charset="0"/>
              <a:ea typeface="Cambria Math" panose="02040503050406030204" pitchFamily="18" charset="0"/>
            </a:endParaRPr>
          </a:p>
        </p:txBody>
      </p:sp>
      <p:sp>
        <p:nvSpPr>
          <p:cNvPr id="6" name="Rectangle 5"/>
          <p:cNvSpPr/>
          <p:nvPr/>
        </p:nvSpPr>
        <p:spPr>
          <a:xfrm>
            <a:off x="6706144" y="6286500"/>
            <a:ext cx="2246896" cy="461665"/>
          </a:xfrm>
          <a:prstGeom prst="rect">
            <a:avLst/>
          </a:prstGeom>
        </p:spPr>
        <p:txBody>
          <a:bodyPr wrap="square">
            <a:spAutoFit/>
          </a:bodyPr>
          <a:lstStyle/>
          <a:p>
            <a:pPr lvl="0" algn="ctr"/>
            <a:r>
              <a:rPr lang="en-US" sz="1200" dirty="0" smtClean="0">
                <a:solidFill>
                  <a:srgbClr val="000000"/>
                </a:solidFill>
                <a:ea typeface="Times New Roman" panose="02020603050405020304" pitchFamily="18" charset="0"/>
              </a:rPr>
              <a:t>SWCS/IDALS </a:t>
            </a:r>
            <a:r>
              <a:rPr lang="en-US" sz="1200" dirty="0">
                <a:solidFill>
                  <a:srgbClr val="000000"/>
                </a:solidFill>
                <a:ea typeface="Times New Roman" panose="02020603050405020304" pitchFamily="18" charset="0"/>
              </a:rPr>
              <a:t>photo by Lynn </a:t>
            </a:r>
            <a:r>
              <a:rPr lang="en-US" sz="1200" dirty="0" smtClean="0">
                <a:solidFill>
                  <a:srgbClr val="000000"/>
                </a:solidFill>
                <a:ea typeface="Times New Roman" panose="02020603050405020304" pitchFamily="18" charset="0"/>
              </a:rPr>
              <a:t>Betts</a:t>
            </a:r>
            <a:endParaRPr lang="en-US" sz="1200" dirty="0">
              <a:solidFill>
                <a:prstClr val="black"/>
              </a:solidFill>
              <a:ea typeface="Times New Roman" panose="02020603050405020304" pitchFamily="18" charset="0"/>
            </a:endParaRPr>
          </a:p>
          <a:p>
            <a:pPr algn="ctr"/>
            <a:endParaRPr lang="en-US" sz="1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7744" y="2057400"/>
            <a:ext cx="5638800" cy="42291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0077" y="88390"/>
            <a:ext cx="2859030" cy="1575819"/>
          </a:xfrm>
          <a:prstGeom prst="rect">
            <a:avLst/>
          </a:prstGeom>
        </p:spPr>
      </p:pic>
    </p:spTree>
    <p:extLst>
      <p:ext uri="{BB962C8B-B14F-4D97-AF65-F5344CB8AC3E}">
        <p14:creationId xmlns:p14="http://schemas.microsoft.com/office/powerpoint/2010/main" val="164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1" y="0"/>
            <a:ext cx="5791200" cy="1752600"/>
          </a:xfrm>
          <a:prstGeom prst="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3246"/>
            <a:ext cx="5791201" cy="1809750"/>
          </a:xfrm>
        </p:spPr>
        <p:txBody>
          <a:bodyPr>
            <a:normAutofit/>
          </a:bodyPr>
          <a:lstStyle/>
          <a:p>
            <a:r>
              <a:rPr lang="en-US" b="1" dirty="0" smtClean="0">
                <a:latin typeface="Calibri Light" panose="020F0302020204030204" pitchFamily="34" charset="0"/>
              </a:rPr>
              <a:t>Benefits </a:t>
            </a:r>
            <a:r>
              <a:rPr lang="en-US" dirty="0" smtClean="0">
                <a:latin typeface="Calibri Light" panose="020F0302020204030204" pitchFamily="34" charset="0"/>
              </a:rPr>
              <a:t>of a Bioreactor</a:t>
            </a:r>
            <a:endParaRPr lang="en-US" dirty="0">
              <a:latin typeface="Calibri Light" panose="020F0302020204030204" pitchFamily="34" charset="0"/>
            </a:endParaRPr>
          </a:p>
        </p:txBody>
      </p:sp>
      <p:sp>
        <p:nvSpPr>
          <p:cNvPr id="3" name="Content Placeholder 2"/>
          <p:cNvSpPr>
            <a:spLocks noGrp="1"/>
          </p:cNvSpPr>
          <p:nvPr>
            <p:ph idx="1"/>
          </p:nvPr>
        </p:nvSpPr>
        <p:spPr>
          <a:xfrm>
            <a:off x="380999" y="1809750"/>
            <a:ext cx="8610601" cy="4608156"/>
          </a:xfrm>
        </p:spPr>
        <p:txBody>
          <a:bodyPr>
            <a:normAutofit/>
          </a:bodyPr>
          <a:lstStyle/>
          <a:p>
            <a:pPr lvl="0"/>
            <a:r>
              <a:rPr lang="en-US" sz="2400" dirty="0"/>
              <a:t>Decreases </a:t>
            </a:r>
            <a:r>
              <a:rPr lang="en-US" sz="2400" dirty="0" smtClean="0"/>
              <a:t>nitrate-nitrogen </a:t>
            </a:r>
            <a:r>
              <a:rPr lang="en-US" sz="2400" dirty="0"/>
              <a:t>being deposited in waterways</a:t>
            </a:r>
          </a:p>
          <a:p>
            <a:r>
              <a:rPr lang="en-US" sz="2400" dirty="0" smtClean="0"/>
              <a:t>Does not impact </a:t>
            </a:r>
            <a:r>
              <a:rPr lang="en-US" sz="2400" dirty="0"/>
              <a:t>in-field </a:t>
            </a:r>
            <a:r>
              <a:rPr lang="en-US" sz="2400" dirty="0" smtClean="0"/>
              <a:t>management, require </a:t>
            </a:r>
            <a:r>
              <a:rPr lang="en-US" sz="2400" dirty="0"/>
              <a:t>little-to-no </a:t>
            </a:r>
            <a:r>
              <a:rPr lang="en-US" sz="2400" dirty="0" smtClean="0"/>
              <a:t>maintenance</a:t>
            </a:r>
          </a:p>
          <a:p>
            <a:pPr lvl="0"/>
            <a:r>
              <a:rPr lang="en-US" sz="2400" dirty="0" smtClean="0"/>
              <a:t>Vegetation on top of the bioreactor can have habitat benefits</a:t>
            </a:r>
          </a:p>
          <a:p>
            <a:pPr lvl="0"/>
            <a:r>
              <a:rPr lang="en-US" sz="2400" dirty="0" smtClean="0"/>
              <a:t>Have a lifespan of 10 – 15 before woodchips need to be replaced</a:t>
            </a:r>
          </a:p>
        </p:txBody>
      </p:sp>
      <p:sp>
        <p:nvSpPr>
          <p:cNvPr id="5" name="Rectangle 4"/>
          <p:cNvSpPr/>
          <p:nvPr/>
        </p:nvSpPr>
        <p:spPr>
          <a:xfrm>
            <a:off x="6625297" y="6565612"/>
            <a:ext cx="2518703" cy="292388"/>
          </a:xfrm>
          <a:prstGeom prst="rect">
            <a:avLst/>
          </a:prstGeom>
        </p:spPr>
        <p:txBody>
          <a:bodyPr wrap="none">
            <a:spAutoFit/>
          </a:bodyPr>
          <a:lstStyle/>
          <a:p>
            <a:pPr lvl="0" algn="ctr"/>
            <a:r>
              <a:rPr lang="en-US" sz="1300" dirty="0" smtClean="0">
                <a:solidFill>
                  <a:srgbClr val="000000"/>
                </a:solidFill>
                <a:ea typeface="Times New Roman" panose="02020603050405020304" pitchFamily="18" charset="0"/>
              </a:rPr>
              <a:t>SWCS/IDALS photos </a:t>
            </a:r>
            <a:r>
              <a:rPr lang="en-US" sz="1300" dirty="0">
                <a:solidFill>
                  <a:srgbClr val="000000"/>
                </a:solidFill>
                <a:ea typeface="Times New Roman" panose="02020603050405020304" pitchFamily="18" charset="0"/>
              </a:rPr>
              <a:t>by Lynn </a:t>
            </a:r>
            <a:r>
              <a:rPr lang="en-US" sz="1300" dirty="0" smtClean="0">
                <a:solidFill>
                  <a:srgbClr val="000000"/>
                </a:solidFill>
                <a:ea typeface="Times New Roman" panose="02020603050405020304" pitchFamily="18" charset="0"/>
              </a:rPr>
              <a:t>Betts</a:t>
            </a:r>
            <a:endParaRPr lang="en-US" sz="1300" dirty="0">
              <a:solidFill>
                <a:prstClr val="black"/>
              </a:solidFill>
              <a:ea typeface="Times New Roman" panose="020206030504050203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09250" y="4303768"/>
            <a:ext cx="3012646" cy="226021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47999" y="4303768"/>
            <a:ext cx="3012647" cy="2260216"/>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935" y="4303768"/>
            <a:ext cx="2996545" cy="226021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11439" y="116729"/>
            <a:ext cx="2859030" cy="1575819"/>
          </a:xfrm>
          <a:prstGeom prst="rect">
            <a:avLst/>
          </a:prstGeom>
        </p:spPr>
      </p:pic>
    </p:spTree>
    <p:extLst>
      <p:ext uri="{BB962C8B-B14F-4D97-AF65-F5344CB8AC3E}">
        <p14:creationId xmlns:p14="http://schemas.microsoft.com/office/powerpoint/2010/main" val="2388065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0"/>
            <a:ext cx="5486400" cy="1752600"/>
          </a:xfrm>
          <a:prstGeom prst="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44958"/>
            <a:ext cx="5334000" cy="1809750"/>
          </a:xfrm>
        </p:spPr>
        <p:txBody>
          <a:bodyPr>
            <a:normAutofit/>
          </a:bodyPr>
          <a:lstStyle/>
          <a:p>
            <a:pPr algn="l"/>
            <a:r>
              <a:rPr lang="en-US" dirty="0" smtClean="0">
                <a:latin typeface="Calibri Light" panose="020F0302020204030204" pitchFamily="34" charset="0"/>
              </a:rPr>
              <a:t>What Is the </a:t>
            </a:r>
            <a:r>
              <a:rPr lang="en-US" b="1" dirty="0">
                <a:latin typeface="Calibri Light" panose="020F0302020204030204" pitchFamily="34" charset="0"/>
              </a:rPr>
              <a:t>C</a:t>
            </a:r>
            <a:r>
              <a:rPr lang="en-US" b="1" dirty="0" smtClean="0">
                <a:latin typeface="Calibri Light" panose="020F0302020204030204" pitchFamily="34" charset="0"/>
              </a:rPr>
              <a:t>ost</a:t>
            </a:r>
            <a:r>
              <a:rPr lang="en-US" dirty="0" smtClean="0">
                <a:latin typeface="Calibri Light" panose="020F0302020204030204" pitchFamily="34" charset="0"/>
              </a:rPr>
              <a:t> of a Bioreactor?</a:t>
            </a:r>
            <a:endParaRPr lang="en-US" dirty="0">
              <a:latin typeface="Calibri Light" panose="020F0302020204030204" pitchFamily="34" charset="0"/>
            </a:endParaRPr>
          </a:p>
        </p:txBody>
      </p:sp>
      <p:sp>
        <p:nvSpPr>
          <p:cNvPr id="3" name="Content Placeholder 2"/>
          <p:cNvSpPr>
            <a:spLocks noGrp="1"/>
          </p:cNvSpPr>
          <p:nvPr>
            <p:ph idx="1"/>
          </p:nvPr>
        </p:nvSpPr>
        <p:spPr>
          <a:xfrm>
            <a:off x="381000" y="1981200"/>
            <a:ext cx="3492610" cy="4589106"/>
          </a:xfrm>
        </p:spPr>
        <p:txBody>
          <a:bodyPr>
            <a:normAutofit/>
          </a:bodyPr>
          <a:lstStyle/>
          <a:p>
            <a:pPr marL="0" lvl="0" indent="0">
              <a:buNone/>
            </a:pPr>
            <a:r>
              <a:rPr lang="en-US" sz="2000" dirty="0" smtClean="0"/>
              <a:t>The average cost </a:t>
            </a:r>
            <a:r>
              <a:rPr lang="en-US" sz="2000" dirty="0"/>
              <a:t>of </a:t>
            </a:r>
            <a:r>
              <a:rPr lang="en-US" sz="2000" dirty="0" smtClean="0"/>
              <a:t>installation, equipment, woodchips and labor for a bioreactor is $15,000. However, it can vary greatly depending on the size  of the bioreactor. </a:t>
            </a:r>
          </a:p>
          <a:p>
            <a:pPr marL="0" lvl="0" indent="0">
              <a:buNone/>
            </a:pPr>
            <a:endParaRPr lang="en-US" sz="2000" dirty="0" smtClean="0"/>
          </a:p>
          <a:p>
            <a:pPr marL="0" lvl="0" indent="0">
              <a:buNone/>
            </a:pPr>
            <a:r>
              <a:rPr lang="en-US" sz="2000" dirty="0" smtClean="0"/>
              <a:t>Compatible </a:t>
            </a:r>
            <a:r>
              <a:rPr lang="en-US" sz="2000" dirty="0"/>
              <a:t>with existing federal </a:t>
            </a:r>
            <a:r>
              <a:rPr lang="en-US" sz="2000" dirty="0" smtClean="0"/>
              <a:t>(such as the NRCS’s EQIP funds) and </a:t>
            </a:r>
            <a:r>
              <a:rPr lang="en-US" sz="2000" dirty="0"/>
              <a:t>state cost-share programs so farmers </a:t>
            </a:r>
            <a:r>
              <a:rPr lang="en-US" sz="2000" dirty="0" smtClean="0"/>
              <a:t> who </a:t>
            </a:r>
            <a:r>
              <a:rPr lang="en-US" sz="2000" dirty="0"/>
              <a:t>implement them can recoup some of their </a:t>
            </a:r>
            <a:r>
              <a:rPr lang="en-US" sz="2000" dirty="0" smtClean="0"/>
              <a:t>costs.</a:t>
            </a:r>
            <a:endParaRPr lang="en-US" sz="2000" dirty="0"/>
          </a:p>
          <a:p>
            <a:pPr marL="0" indent="0">
              <a:buNone/>
            </a:pPr>
            <a:endParaRPr lang="en-US" sz="1400" dirty="0">
              <a:latin typeface="Cambria Math" panose="02040503050406030204" pitchFamily="18" charset="0"/>
              <a:ea typeface="Cambria Math" panose="02040503050406030204" pitchFamily="18" charset="0"/>
            </a:endParaRPr>
          </a:p>
        </p:txBody>
      </p:sp>
      <p:sp>
        <p:nvSpPr>
          <p:cNvPr id="6" name="Rectangle 5"/>
          <p:cNvSpPr/>
          <p:nvPr/>
        </p:nvSpPr>
        <p:spPr>
          <a:xfrm>
            <a:off x="3803705" y="6124022"/>
            <a:ext cx="5066970" cy="461665"/>
          </a:xfrm>
          <a:prstGeom prst="rect">
            <a:avLst/>
          </a:prstGeom>
        </p:spPr>
        <p:txBody>
          <a:bodyPr wrap="square">
            <a:spAutoFit/>
          </a:bodyPr>
          <a:lstStyle/>
          <a:p>
            <a:pPr lvl="0" algn="ctr"/>
            <a:r>
              <a:rPr lang="en-US" sz="1200" dirty="0" smtClean="0">
                <a:solidFill>
                  <a:srgbClr val="000000"/>
                </a:solidFill>
                <a:ea typeface="Times New Roman" panose="02020603050405020304" pitchFamily="18" charset="0"/>
              </a:rPr>
              <a:t>Water control structure being installed in a bioreactor in Polk County, Iowa. SWCS/IDALS </a:t>
            </a:r>
            <a:r>
              <a:rPr lang="en-US" sz="1200" dirty="0">
                <a:solidFill>
                  <a:srgbClr val="000000"/>
                </a:solidFill>
                <a:ea typeface="Times New Roman" panose="02020603050405020304" pitchFamily="18" charset="0"/>
              </a:rPr>
              <a:t>photo by Lynn </a:t>
            </a:r>
            <a:r>
              <a:rPr lang="en-US" sz="1200" dirty="0" smtClean="0">
                <a:solidFill>
                  <a:srgbClr val="000000"/>
                </a:solidFill>
                <a:ea typeface="Times New Roman" panose="02020603050405020304" pitchFamily="18" charset="0"/>
              </a:rPr>
              <a:t>Betts</a:t>
            </a:r>
            <a:endParaRPr lang="en-US" sz="1200" dirty="0">
              <a:solidFill>
                <a:prstClr val="black"/>
              </a:solidFill>
              <a:ea typeface="Times New Roman" panose="020206030504050203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33800" y="2438400"/>
            <a:ext cx="5206780" cy="36394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2200" y="21120"/>
            <a:ext cx="2859030" cy="1575819"/>
          </a:xfrm>
          <a:prstGeom prst="rect">
            <a:avLst/>
          </a:prstGeom>
        </p:spPr>
      </p:pic>
    </p:spTree>
    <p:extLst>
      <p:ext uri="{BB962C8B-B14F-4D97-AF65-F5344CB8AC3E}">
        <p14:creationId xmlns:p14="http://schemas.microsoft.com/office/powerpoint/2010/main" val="59182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40662" y="2205789"/>
            <a:ext cx="5637943" cy="3744604"/>
          </a:xfrm>
          <a:prstGeom prst="rect">
            <a:avLst/>
          </a:prstGeom>
        </p:spPr>
      </p:pic>
      <p:sp>
        <p:nvSpPr>
          <p:cNvPr id="10" name="Rectangle 9"/>
          <p:cNvSpPr/>
          <p:nvPr/>
        </p:nvSpPr>
        <p:spPr>
          <a:xfrm>
            <a:off x="381000" y="0"/>
            <a:ext cx="8382000" cy="1752600"/>
          </a:xfrm>
          <a:prstGeom prst="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4958"/>
            <a:ext cx="7924800" cy="1809750"/>
          </a:xfrm>
        </p:spPr>
        <p:txBody>
          <a:bodyPr>
            <a:normAutofit/>
          </a:bodyPr>
          <a:lstStyle/>
          <a:p>
            <a:pPr algn="l"/>
            <a:r>
              <a:rPr lang="en-US" dirty="0" smtClean="0">
                <a:latin typeface="Calibri Light" panose="020F0302020204030204" pitchFamily="34" charset="0"/>
              </a:rPr>
              <a:t>Bioreactors </a:t>
            </a:r>
            <a:r>
              <a:rPr lang="en-US" b="1" dirty="0" smtClean="0">
                <a:latin typeface="Calibri Light" panose="020F0302020204030204" pitchFamily="34" charset="0"/>
              </a:rPr>
              <a:t>Work </a:t>
            </a:r>
            <a:r>
              <a:rPr lang="en-US" b="1" dirty="0">
                <a:latin typeface="Calibri Light" panose="020F0302020204030204" pitchFamily="34" charset="0"/>
              </a:rPr>
              <a:t>B</a:t>
            </a:r>
            <a:r>
              <a:rPr lang="en-US" b="1" dirty="0" smtClean="0">
                <a:latin typeface="Calibri Light" panose="020F0302020204030204" pitchFamily="34" charset="0"/>
              </a:rPr>
              <a:t>est when…</a:t>
            </a:r>
            <a:endParaRPr lang="en-US" dirty="0">
              <a:latin typeface="Calibri Light" panose="020F0302020204030204" pitchFamily="34" charset="0"/>
            </a:endParaRPr>
          </a:p>
        </p:txBody>
      </p:sp>
      <p:sp>
        <p:nvSpPr>
          <p:cNvPr id="3" name="Content Placeholder 2"/>
          <p:cNvSpPr>
            <a:spLocks noGrp="1"/>
          </p:cNvSpPr>
          <p:nvPr>
            <p:ph idx="1"/>
          </p:nvPr>
        </p:nvSpPr>
        <p:spPr>
          <a:xfrm>
            <a:off x="276137" y="2205789"/>
            <a:ext cx="3048000" cy="4360506"/>
          </a:xfrm>
        </p:spPr>
        <p:txBody>
          <a:bodyPr>
            <a:normAutofit/>
          </a:bodyPr>
          <a:lstStyle/>
          <a:p>
            <a:pPr marL="0" lvl="0" indent="0">
              <a:buNone/>
            </a:pPr>
            <a:r>
              <a:rPr lang="en-US" sz="2400" dirty="0" smtClean="0"/>
              <a:t>The trench is:</a:t>
            </a:r>
            <a:endParaRPr lang="en-US" sz="2400" dirty="0"/>
          </a:p>
          <a:p>
            <a:r>
              <a:rPr lang="en-US" sz="2400" dirty="0" smtClean="0"/>
              <a:t>Between 10 - 25 </a:t>
            </a:r>
            <a:r>
              <a:rPr lang="en-US" sz="2400" dirty="0" err="1" smtClean="0"/>
              <a:t>ft</a:t>
            </a:r>
            <a:r>
              <a:rPr lang="en-US" sz="2400" dirty="0" smtClean="0"/>
              <a:t> wide</a:t>
            </a:r>
          </a:p>
          <a:p>
            <a:r>
              <a:rPr lang="en-US" sz="2400" dirty="0" smtClean="0"/>
              <a:t>Between 100 – 120 </a:t>
            </a:r>
            <a:r>
              <a:rPr lang="en-US" sz="2400" dirty="0" err="1" smtClean="0"/>
              <a:t>ft</a:t>
            </a:r>
            <a:r>
              <a:rPr lang="en-US" sz="2400" dirty="0" smtClean="0"/>
              <a:t> long</a:t>
            </a:r>
            <a:endParaRPr lang="en-US" sz="2400" dirty="0"/>
          </a:p>
          <a:p>
            <a:r>
              <a:rPr lang="en-US" sz="2400" dirty="0" smtClean="0">
                <a:ea typeface="Cambria Math" panose="02040503050406030204" pitchFamily="18" charset="0"/>
              </a:rPr>
              <a:t>Filled with woodchips that are between ¼- to </a:t>
            </a:r>
            <a:r>
              <a:rPr lang="en-US" sz="2400" dirty="0">
                <a:ea typeface="Cambria Math" panose="02040503050406030204" pitchFamily="18" charset="0"/>
              </a:rPr>
              <a:t>1-inch </a:t>
            </a:r>
            <a:r>
              <a:rPr lang="en-US" sz="2400" dirty="0" smtClean="0">
                <a:ea typeface="Cambria Math" panose="02040503050406030204" pitchFamily="18" charset="0"/>
              </a:rPr>
              <a:t>in size </a:t>
            </a:r>
            <a:r>
              <a:rPr lang="en-US" sz="2400" dirty="0">
                <a:ea typeface="Cambria Math" panose="02040503050406030204" pitchFamily="18" charset="0"/>
              </a:rPr>
              <a:t>range</a:t>
            </a:r>
            <a:r>
              <a:rPr lang="en-US" sz="2400" dirty="0" smtClean="0">
                <a:ea typeface="Cambria Math" panose="02040503050406030204" pitchFamily="18" charset="0"/>
              </a:rPr>
              <a:t>. Also avoid treated or </a:t>
            </a:r>
            <a:r>
              <a:rPr lang="en-US" sz="2400" dirty="0">
                <a:ea typeface="Cambria Math" panose="02040503050406030204" pitchFamily="18" charset="0"/>
              </a:rPr>
              <a:t>preserved </a:t>
            </a:r>
            <a:r>
              <a:rPr lang="en-US" sz="2400" dirty="0" smtClean="0">
                <a:ea typeface="Cambria Math" panose="02040503050406030204" pitchFamily="18" charset="0"/>
              </a:rPr>
              <a:t>wood.</a:t>
            </a:r>
            <a:endParaRPr lang="en-US" sz="1400" dirty="0">
              <a:ea typeface="Cambria Math" panose="02040503050406030204" pitchFamily="18" charset="0"/>
            </a:endParaRPr>
          </a:p>
        </p:txBody>
      </p:sp>
      <p:sp>
        <p:nvSpPr>
          <p:cNvPr id="6" name="Left Brace 5"/>
          <p:cNvSpPr/>
          <p:nvPr/>
        </p:nvSpPr>
        <p:spPr>
          <a:xfrm rot="5400000">
            <a:off x="4369031" y="2597404"/>
            <a:ext cx="228600" cy="1130200"/>
          </a:xfrm>
          <a:prstGeom prst="leftBrace">
            <a:avLst/>
          </a:prstGeom>
          <a:no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9305035" flipH="1">
            <a:off x="4352373" y="3392966"/>
            <a:ext cx="172365" cy="2612899"/>
          </a:xfrm>
          <a:prstGeom prst="leftBrace">
            <a:avLst/>
          </a:prstGeom>
          <a:no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340662" y="4648200"/>
            <a:ext cx="1155138" cy="338554"/>
          </a:xfrm>
          <a:prstGeom prst="rect">
            <a:avLst/>
          </a:prstGeom>
          <a:noFill/>
        </p:spPr>
        <p:txBody>
          <a:bodyPr wrap="square" rtlCol="0">
            <a:spAutoFit/>
          </a:bodyPr>
          <a:lstStyle/>
          <a:p>
            <a:r>
              <a:rPr lang="en-US" sz="1600" b="1" dirty="0" smtClean="0">
                <a:ln>
                  <a:solidFill>
                    <a:schemeClr val="tx1"/>
                  </a:solidFill>
                </a:ln>
                <a:solidFill>
                  <a:schemeClr val="bg1"/>
                </a:solidFill>
              </a:rPr>
              <a:t>100-120 ft</a:t>
            </a:r>
            <a:r>
              <a:rPr lang="en-US" sz="1600" dirty="0" smtClean="0">
                <a:solidFill>
                  <a:schemeClr val="bg1"/>
                </a:solidFill>
              </a:rPr>
              <a:t>.</a:t>
            </a:r>
            <a:endParaRPr lang="en-US" sz="1600" dirty="0">
              <a:solidFill>
                <a:schemeClr val="bg1"/>
              </a:solidFill>
            </a:endParaRPr>
          </a:p>
        </p:txBody>
      </p:sp>
      <p:sp>
        <p:nvSpPr>
          <p:cNvPr id="12" name="TextBox 11"/>
          <p:cNvSpPr txBox="1"/>
          <p:nvPr/>
        </p:nvSpPr>
        <p:spPr>
          <a:xfrm>
            <a:off x="4038600" y="2736800"/>
            <a:ext cx="1219200" cy="338554"/>
          </a:xfrm>
          <a:prstGeom prst="rect">
            <a:avLst/>
          </a:prstGeom>
          <a:noFill/>
        </p:spPr>
        <p:txBody>
          <a:bodyPr wrap="square" rtlCol="0">
            <a:spAutoFit/>
          </a:bodyPr>
          <a:lstStyle/>
          <a:p>
            <a:r>
              <a:rPr lang="en-US" sz="1600" b="1" dirty="0" smtClean="0">
                <a:ln>
                  <a:solidFill>
                    <a:schemeClr val="tx1"/>
                  </a:solidFill>
                </a:ln>
                <a:solidFill>
                  <a:schemeClr val="bg1"/>
                </a:solidFill>
              </a:rPr>
              <a:t>10-25 </a:t>
            </a:r>
            <a:r>
              <a:rPr lang="en-US" sz="1600" b="1" dirty="0" err="1" smtClean="0">
                <a:ln>
                  <a:solidFill>
                    <a:schemeClr val="tx1"/>
                  </a:solidFill>
                </a:ln>
                <a:solidFill>
                  <a:schemeClr val="bg1"/>
                </a:solidFill>
              </a:rPr>
              <a:t>ft</a:t>
            </a:r>
            <a:endParaRPr lang="en-US" sz="1600" dirty="0">
              <a:ln>
                <a:solidFill>
                  <a:schemeClr val="tx1"/>
                </a:solidFill>
              </a:ln>
              <a:solidFill>
                <a:schemeClr val="bg1"/>
              </a:solidFill>
            </a:endParaRPr>
          </a:p>
        </p:txBody>
      </p:sp>
      <p:sp>
        <p:nvSpPr>
          <p:cNvPr id="13" name="Rectangle 12"/>
          <p:cNvSpPr/>
          <p:nvPr/>
        </p:nvSpPr>
        <p:spPr>
          <a:xfrm>
            <a:off x="6785330" y="5941917"/>
            <a:ext cx="2209800" cy="461665"/>
          </a:xfrm>
          <a:prstGeom prst="rect">
            <a:avLst/>
          </a:prstGeom>
        </p:spPr>
        <p:txBody>
          <a:bodyPr wrap="square">
            <a:spAutoFit/>
          </a:bodyPr>
          <a:lstStyle/>
          <a:p>
            <a:pPr algn="ctr"/>
            <a:r>
              <a:rPr lang="en-US" sz="1200" dirty="0" smtClean="0">
                <a:solidFill>
                  <a:srgbClr val="000000"/>
                </a:solidFill>
                <a:ea typeface="Times New Roman" panose="02020603050405020304" pitchFamily="18" charset="0"/>
              </a:rPr>
              <a:t>SWCS/IDALS </a:t>
            </a:r>
            <a:r>
              <a:rPr lang="en-US" sz="1200" dirty="0">
                <a:solidFill>
                  <a:srgbClr val="000000"/>
                </a:solidFill>
                <a:ea typeface="Times New Roman" panose="02020603050405020304" pitchFamily="18" charset="0"/>
              </a:rPr>
              <a:t>photo by Lynn </a:t>
            </a:r>
            <a:r>
              <a:rPr lang="en-US" sz="1200" dirty="0" smtClean="0">
                <a:solidFill>
                  <a:srgbClr val="000000"/>
                </a:solidFill>
                <a:ea typeface="Times New Roman" panose="02020603050405020304" pitchFamily="18" charset="0"/>
              </a:rPr>
              <a:t>Betts</a:t>
            </a:r>
            <a:endParaRPr lang="en-US" sz="1200" dirty="0">
              <a:ea typeface="Times New Roman" panose="02020603050405020304" pitchFamily="18" charset="0"/>
            </a:endParaRPr>
          </a:p>
          <a:p>
            <a:pPr algn="ctr"/>
            <a:r>
              <a:rPr lang="en-US" sz="1200" dirty="0" smtClean="0"/>
              <a:t> </a:t>
            </a:r>
            <a:endParaRPr lang="en-US" sz="1200" dirty="0"/>
          </a:p>
        </p:txBody>
      </p:sp>
    </p:spTree>
    <p:extLst>
      <p:ext uri="{BB962C8B-B14F-4D97-AF65-F5344CB8AC3E}">
        <p14:creationId xmlns:p14="http://schemas.microsoft.com/office/powerpoint/2010/main" val="67598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0"/>
            <a:ext cx="4495800" cy="1752600"/>
          </a:xfrm>
          <a:prstGeom prst="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44958"/>
            <a:ext cx="4343400" cy="1809750"/>
          </a:xfrm>
        </p:spPr>
        <p:txBody>
          <a:bodyPr>
            <a:normAutofit/>
          </a:bodyPr>
          <a:lstStyle/>
          <a:p>
            <a:pPr algn="l"/>
            <a:r>
              <a:rPr lang="en-US" dirty="0" smtClean="0">
                <a:latin typeface="Calibri Light" panose="020F0302020204030204" pitchFamily="34" charset="0"/>
              </a:rPr>
              <a:t>Other Resources</a:t>
            </a:r>
            <a:endParaRPr lang="en-US" dirty="0">
              <a:latin typeface="Calibri Light" panose="020F0302020204030204" pitchFamily="34" charset="0"/>
            </a:endParaRPr>
          </a:p>
        </p:txBody>
      </p:sp>
      <p:sp>
        <p:nvSpPr>
          <p:cNvPr id="3" name="Content Placeholder 2"/>
          <p:cNvSpPr>
            <a:spLocks noGrp="1"/>
          </p:cNvSpPr>
          <p:nvPr>
            <p:ph idx="1"/>
          </p:nvPr>
        </p:nvSpPr>
        <p:spPr>
          <a:xfrm>
            <a:off x="381000" y="2209800"/>
            <a:ext cx="8382000" cy="4495800"/>
          </a:xfrm>
        </p:spPr>
        <p:txBody>
          <a:bodyPr>
            <a:normAutofit/>
          </a:bodyPr>
          <a:lstStyle/>
          <a:p>
            <a:pPr lvl="0"/>
            <a:r>
              <a:rPr lang="en-US" sz="1800" dirty="0">
                <a:hlinkClick r:id="rId3"/>
              </a:rPr>
              <a:t>https://</a:t>
            </a:r>
            <a:r>
              <a:rPr lang="en-US" sz="1800" dirty="0" smtClean="0">
                <a:hlinkClick r:id="rId3"/>
              </a:rPr>
              <a:t>www.flickr.com/photos/151012306@N08/albums/72157716968785063</a:t>
            </a:r>
            <a:r>
              <a:rPr lang="en-US" sz="1800" dirty="0"/>
              <a:t>:</a:t>
            </a:r>
            <a:r>
              <a:rPr lang="en-US" sz="1800" dirty="0" smtClean="0"/>
              <a:t> </a:t>
            </a:r>
            <a:r>
              <a:rPr lang="en-US" sz="1800" dirty="0"/>
              <a:t>A step by step visual guide to </a:t>
            </a:r>
            <a:r>
              <a:rPr lang="en-US" sz="1800" dirty="0" smtClean="0"/>
              <a:t>bioreactor implementation</a:t>
            </a:r>
            <a:r>
              <a:rPr lang="en-US" sz="1800" dirty="0"/>
              <a:t>. These photos were taken on real farms across Iowa and are part of the Conservation Media Library.</a:t>
            </a:r>
          </a:p>
          <a:p>
            <a:pPr lvl="0"/>
            <a:r>
              <a:rPr lang="en-US" sz="1800" dirty="0">
                <a:hlinkClick r:id="rId4"/>
              </a:rPr>
              <a:t>https://</a:t>
            </a:r>
            <a:r>
              <a:rPr lang="en-US" sz="1800" dirty="0" smtClean="0">
                <a:hlinkClick r:id="rId4"/>
              </a:rPr>
              <a:t>www.cleanwateriowa.org/bioreactor</a:t>
            </a:r>
            <a:r>
              <a:rPr lang="en-US" sz="1800" dirty="0" smtClean="0"/>
              <a:t>: Several resources, including videos, from the Iowa Department of Agriculture and Land Stewardship’s Water Quality Initiative.</a:t>
            </a:r>
            <a:endParaRPr lang="en-US" sz="1800" dirty="0"/>
          </a:p>
          <a:p>
            <a:pPr lvl="0"/>
            <a:r>
              <a:rPr lang="en-US" sz="1800" dirty="0">
                <a:hlinkClick r:id="rId5"/>
              </a:rPr>
              <a:t>https://</a:t>
            </a:r>
            <a:r>
              <a:rPr lang="en-US" sz="1800" dirty="0" smtClean="0">
                <a:hlinkClick r:id="rId5"/>
              </a:rPr>
              <a:t>engineering.purdue.edu/watersheds/conservationdrainage/bioreactors.html</a:t>
            </a:r>
            <a:r>
              <a:rPr lang="en-US" sz="1800" dirty="0" smtClean="0"/>
              <a:t>: A </a:t>
            </a:r>
            <a:r>
              <a:rPr lang="en-US" sz="1800" dirty="0"/>
              <a:t>storing house </a:t>
            </a:r>
            <a:r>
              <a:rPr lang="en-US" sz="1800" dirty="0" smtClean="0"/>
              <a:t>of resources from Purdue University</a:t>
            </a:r>
            <a:endParaRPr lang="en-US" sz="1800" u="sng" dirty="0" smtClean="0"/>
          </a:p>
          <a:p>
            <a:r>
              <a:rPr lang="en-US" sz="1800" dirty="0">
                <a:hlinkClick r:id="rId6"/>
              </a:rPr>
              <a:t>https://</a:t>
            </a:r>
            <a:r>
              <a:rPr lang="en-US" sz="1800" dirty="0" smtClean="0">
                <a:hlinkClick r:id="rId6"/>
              </a:rPr>
              <a:t>store.extension.iastate.edu/product/14530</a:t>
            </a:r>
            <a:r>
              <a:rPr lang="en-US" sz="1800" dirty="0" smtClean="0"/>
              <a:t>: Two-page factsheet on bioreactors from Iowa State University Extension and Outreach.</a:t>
            </a:r>
            <a:endParaRPr lang="en-US" sz="1800" dirty="0"/>
          </a:p>
          <a:p>
            <a:r>
              <a:rPr lang="en-US" sz="1800" dirty="0">
                <a:hlinkClick r:id="rId7"/>
              </a:rPr>
              <a:t>https://</a:t>
            </a:r>
            <a:r>
              <a:rPr lang="en-US" sz="1800" dirty="0" smtClean="0">
                <a:hlinkClick r:id="rId7"/>
              </a:rPr>
              <a:t>www.iowaagwateralliance.com/resourcelibrary/practices/bioreactors</a:t>
            </a:r>
            <a:r>
              <a:rPr lang="en-US" sz="1800" u="sng" dirty="0"/>
              <a:t> :</a:t>
            </a:r>
            <a:r>
              <a:rPr lang="en-US" sz="1800" dirty="0"/>
              <a:t> </a:t>
            </a:r>
            <a:r>
              <a:rPr lang="en-US" sz="1800" dirty="0" smtClean="0"/>
              <a:t>Various technical and communication resources from the Iowa Ag Water Alliance.</a:t>
            </a:r>
            <a:endParaRPr lang="en-US" sz="1800" dirty="0"/>
          </a:p>
          <a:p>
            <a:r>
              <a:rPr lang="en-US" sz="1800" dirty="0">
                <a:hlinkClick r:id="rId8"/>
              </a:rPr>
              <a:t>https://</a:t>
            </a:r>
            <a:r>
              <a:rPr lang="en-US" sz="1800" dirty="0" smtClean="0">
                <a:hlinkClick r:id="rId8"/>
              </a:rPr>
              <a:t>store.extension.iastate.edu/product/15823</a:t>
            </a:r>
            <a:r>
              <a:rPr lang="en-US" sz="1800" dirty="0" smtClean="0"/>
              <a:t>: A whole farm conservation best management practices manual from Iowa State University Extension and Outreach. It includes a decision tree to help decide which edge of field practice is right for you.</a:t>
            </a:r>
            <a:endParaRPr lang="en-US" sz="1800" dirty="0"/>
          </a:p>
        </p:txBody>
      </p:sp>
      <p:pic>
        <p:nvPicPr>
          <p:cNvPr id="6" name="Picture 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38800" y="37699"/>
            <a:ext cx="3201886" cy="1764792"/>
          </a:xfrm>
          <a:prstGeom prst="rect">
            <a:avLst/>
          </a:prstGeom>
        </p:spPr>
      </p:pic>
    </p:spTree>
    <p:extLst>
      <p:ext uri="{BB962C8B-B14F-4D97-AF65-F5344CB8AC3E}">
        <p14:creationId xmlns:p14="http://schemas.microsoft.com/office/powerpoint/2010/main" val="2587138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25474"/>
            <a:ext cx="6428245" cy="1752604"/>
          </a:xfrm>
          <a:prstGeom prst="rect">
            <a:avLst/>
          </a:prstGeom>
        </p:spPr>
      </p:pic>
      <p:sp>
        <p:nvSpPr>
          <p:cNvPr id="6" name="Content Placeholder 5"/>
          <p:cNvSpPr>
            <a:spLocks noGrp="1"/>
          </p:cNvSpPr>
          <p:nvPr>
            <p:ph idx="1"/>
          </p:nvPr>
        </p:nvSpPr>
        <p:spPr>
          <a:xfrm>
            <a:off x="1066800" y="3352800"/>
            <a:ext cx="7162800" cy="1596591"/>
          </a:xfrm>
          <a:prstGeom prst="rect">
            <a:avLst/>
          </a:prstGeom>
        </p:spPr>
        <p:txBody>
          <a:bodyPr wrap="square">
            <a:spAutoFit/>
          </a:bodyPr>
          <a:lstStyle/>
          <a:p>
            <a:pPr marL="0" indent="0" algn="ctr">
              <a:lnSpc>
                <a:spcPct val="115000"/>
              </a:lnSpc>
              <a:spcAft>
                <a:spcPts val="1000"/>
              </a:spcAft>
              <a:buNone/>
            </a:pPr>
            <a:r>
              <a:rPr lang="en-US" sz="1700" dirty="0" smtClean="0">
                <a:effectLst/>
                <a:ea typeface="Calibri" panose="020F0502020204030204" pitchFamily="34" charset="0"/>
                <a:cs typeface="Times New Roman" panose="02020603050405020304" pitchFamily="18" charset="0"/>
              </a:rPr>
              <a:t>This presentation is part of the Conservation Media Library. To learn more about it and access other resources, go to www.swcs.org. The addition of bioreactors to the Library was supported by a grant from the Iowa Department of Agriculture and Land Stewardship to the Soil and Water Conservation Society and Conservation Districts of Iowa.</a:t>
            </a:r>
            <a:endParaRPr lang="en-US" sz="1700" dirty="0">
              <a:effectLs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64179" y="267300"/>
            <a:ext cx="2971800" cy="1637975"/>
          </a:xfrm>
          <a:prstGeom prst="rect">
            <a:avLst/>
          </a:prstGeom>
        </p:spPr>
      </p:pic>
    </p:spTree>
    <p:extLst>
      <p:ext uri="{BB962C8B-B14F-4D97-AF65-F5344CB8AC3E}">
        <p14:creationId xmlns:p14="http://schemas.microsoft.com/office/powerpoint/2010/main" val="591769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3225</TotalTime>
  <Words>554</Words>
  <Application>Microsoft Office PowerPoint</Application>
  <PresentationFormat>On-screen Show (4:3)</PresentationFormat>
  <Paragraphs>49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 Math</vt:lpstr>
      <vt:lpstr>Times New Roman</vt:lpstr>
      <vt:lpstr>Office Theme</vt:lpstr>
      <vt:lpstr>Bioreactor</vt:lpstr>
      <vt:lpstr>What Is a Bioreactor?</vt:lpstr>
      <vt:lpstr>Why Use a Bioreactor?</vt:lpstr>
      <vt:lpstr>What Can a Bioreactor Do for Water Quality?</vt:lpstr>
      <vt:lpstr>Benefits of a Bioreactor</vt:lpstr>
      <vt:lpstr>What Is the Cost of a Bioreactor?</vt:lpstr>
      <vt:lpstr>Bioreactors Work Best when…</vt:lpstr>
      <vt:lpstr>Other Resources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Slagle</dc:creator>
  <cp:lastModifiedBy>Annie Binder</cp:lastModifiedBy>
  <cp:revision>218</cp:revision>
  <cp:lastPrinted>2016-01-15T19:17:51Z</cp:lastPrinted>
  <dcterms:created xsi:type="dcterms:W3CDTF">2015-07-20T17:00:21Z</dcterms:created>
  <dcterms:modified xsi:type="dcterms:W3CDTF">2020-12-02T16:24:40Z</dcterms:modified>
</cp:coreProperties>
</file>