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36.jpg" ContentType="image/p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372" r:id="rId2"/>
    <p:sldId id="377" r:id="rId3"/>
    <p:sldId id="430" r:id="rId4"/>
    <p:sldId id="448" r:id="rId5"/>
    <p:sldId id="384" r:id="rId6"/>
    <p:sldId id="385" r:id="rId7"/>
    <p:sldId id="373" r:id="rId8"/>
    <p:sldId id="374" r:id="rId9"/>
    <p:sldId id="418" r:id="rId10"/>
    <p:sldId id="419" r:id="rId11"/>
    <p:sldId id="420" r:id="rId12"/>
    <p:sldId id="421" r:id="rId13"/>
    <p:sldId id="422" r:id="rId14"/>
    <p:sldId id="423" r:id="rId15"/>
    <p:sldId id="424" r:id="rId16"/>
    <p:sldId id="440" r:id="rId17"/>
    <p:sldId id="441" r:id="rId18"/>
    <p:sldId id="425" r:id="rId19"/>
    <p:sldId id="426" r:id="rId20"/>
    <p:sldId id="427" r:id="rId21"/>
    <p:sldId id="428" r:id="rId22"/>
    <p:sldId id="429" r:id="rId23"/>
    <p:sldId id="382" r:id="rId24"/>
    <p:sldId id="452" r:id="rId25"/>
    <p:sldId id="386" r:id="rId26"/>
    <p:sldId id="387" r:id="rId27"/>
    <p:sldId id="432" r:id="rId28"/>
    <p:sldId id="390" r:id="rId29"/>
    <p:sldId id="397" r:id="rId30"/>
    <p:sldId id="398" r:id="rId31"/>
    <p:sldId id="399" r:id="rId32"/>
    <p:sldId id="342" r:id="rId33"/>
    <p:sldId id="400" r:id="rId34"/>
    <p:sldId id="344" r:id="rId35"/>
    <p:sldId id="402" r:id="rId36"/>
    <p:sldId id="346" r:id="rId37"/>
    <p:sldId id="403" r:id="rId38"/>
    <p:sldId id="348" r:id="rId39"/>
    <p:sldId id="450" r:id="rId40"/>
    <p:sldId id="433" r:id="rId41"/>
    <p:sldId id="434" r:id="rId42"/>
    <p:sldId id="435" r:id="rId43"/>
    <p:sldId id="436" r:id="rId44"/>
    <p:sldId id="437" r:id="rId45"/>
    <p:sldId id="438" r:id="rId46"/>
    <p:sldId id="439" r:id="rId47"/>
    <p:sldId id="405" r:id="rId48"/>
    <p:sldId id="406" r:id="rId49"/>
    <p:sldId id="408" r:id="rId50"/>
    <p:sldId id="407" r:id="rId51"/>
    <p:sldId id="409" r:id="rId52"/>
    <p:sldId id="410" r:id="rId53"/>
    <p:sldId id="449" r:id="rId54"/>
    <p:sldId id="413" r:id="rId55"/>
    <p:sldId id="412" r:id="rId56"/>
    <p:sldId id="451" r:id="rId57"/>
    <p:sldId id="447" r:id="rId58"/>
    <p:sldId id="414" r:id="rId59"/>
    <p:sldId id="415" r:id="rId60"/>
    <p:sldId id="416" r:id="rId61"/>
    <p:sldId id="417" r:id="rId62"/>
    <p:sldId id="445" r:id="rId63"/>
  </p:sldIdLst>
  <p:sldSz cx="18288000" cy="10287000"/>
  <p:notesSz cx="6858000" cy="9144000"/>
  <p:embeddedFontLst>
    <p:embeddedFont>
      <p:font typeface="Open Sans Bold" panose="020B0604020202020204" charset="0"/>
      <p:bold r:id="rId65"/>
    </p:embeddedFont>
    <p:embeddedFont>
      <p:font typeface="Optima" panose="02000B03000000020004" pitchFamily="2" charset="-128"/>
      <p:bold r:id="rId66"/>
    </p:embeddedFont>
    <p:embeddedFont>
      <p:font typeface="Calibri" panose="020F0502020204030204" pitchFamily="34" charset="0"/>
      <p:regular r:id="rId67"/>
      <p:bold r:id="rId68"/>
      <p:italic r:id="rId69"/>
      <p:boldItalic r:id="rId70"/>
    </p:embeddedFont>
    <p:embeddedFont>
      <p:font typeface="Open Sans" panose="020B060402020202020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561B"/>
    <a:srgbClr val="355B23"/>
    <a:srgbClr val="39707D"/>
    <a:srgbClr val="9C7D0D"/>
    <a:srgbClr val="D5E7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6" autoAdjust="0"/>
    <p:restoredTop sz="94434" autoAdjust="0"/>
  </p:normalViewPr>
  <p:slideViewPr>
    <p:cSldViewPr>
      <p:cViewPr varScale="1">
        <p:scale>
          <a:sx n="47" d="100"/>
          <a:sy n="47" d="100"/>
        </p:scale>
        <p:origin x="6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25.02.2022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081877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118454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21005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4146681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217641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504426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128935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3304522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2899107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1893423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19</a:t>
            </a:fld>
            <a:endParaRPr lang="cs-CZ"/>
          </a:p>
        </p:txBody>
      </p:sp>
    </p:spTree>
    <p:extLst>
      <p:ext uri="{BB962C8B-B14F-4D97-AF65-F5344CB8AC3E}">
        <p14:creationId xmlns:p14="http://schemas.microsoft.com/office/powerpoint/2010/main" val="3387000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623528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13422278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42813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smtClean="0"/>
              <a:t>This is the big picture</a:t>
            </a:r>
            <a:r>
              <a:rPr lang="en-US" baseline="0" dirty="0" smtClean="0"/>
              <a:t> vision. This training is just a starting point</a:t>
            </a:r>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12967341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16862462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48231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25</a:t>
            </a:fld>
            <a:endParaRPr lang="cs-CZ"/>
          </a:p>
        </p:txBody>
      </p:sp>
    </p:spTree>
    <p:extLst>
      <p:ext uri="{BB962C8B-B14F-4D97-AF65-F5344CB8AC3E}">
        <p14:creationId xmlns:p14="http://schemas.microsoft.com/office/powerpoint/2010/main" val="39745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922722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aseline="0" dirty="0" smtClean="0"/>
              <a:t> </a:t>
            </a:r>
            <a:endParaRPr lang="en-US" baseline="0"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36137378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28</a:t>
            </a:fld>
            <a:endParaRPr lang="cs-CZ"/>
          </a:p>
        </p:txBody>
      </p:sp>
    </p:spTree>
    <p:extLst>
      <p:ext uri="{BB962C8B-B14F-4D97-AF65-F5344CB8AC3E}">
        <p14:creationId xmlns:p14="http://schemas.microsoft.com/office/powerpoint/2010/main" val="1852640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247106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3820968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1565566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32</a:t>
            </a:fld>
            <a:endParaRPr lang="cs-CZ"/>
          </a:p>
        </p:txBody>
      </p:sp>
    </p:spTree>
    <p:extLst>
      <p:ext uri="{BB962C8B-B14F-4D97-AF65-F5344CB8AC3E}">
        <p14:creationId xmlns:p14="http://schemas.microsoft.com/office/powerpoint/2010/main" val="135387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606285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25.02.2022</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34</a:t>
            </a:fld>
            <a:endParaRPr lang="cs-CZ"/>
          </a:p>
        </p:txBody>
      </p:sp>
    </p:spTree>
    <p:extLst>
      <p:ext uri="{BB962C8B-B14F-4D97-AF65-F5344CB8AC3E}">
        <p14:creationId xmlns:p14="http://schemas.microsoft.com/office/powerpoint/2010/main" val="3411477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713793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2085662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38491888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22690150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2439900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381285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41117936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3345018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43</a:t>
            </a:fld>
            <a:endParaRPr lang="cs-CZ"/>
          </a:p>
        </p:txBody>
      </p:sp>
    </p:spTree>
    <p:extLst>
      <p:ext uri="{BB962C8B-B14F-4D97-AF65-F5344CB8AC3E}">
        <p14:creationId xmlns:p14="http://schemas.microsoft.com/office/powerpoint/2010/main" val="2206458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44</a:t>
            </a:fld>
            <a:endParaRPr lang="cs-CZ"/>
          </a:p>
        </p:txBody>
      </p:sp>
    </p:spTree>
    <p:extLst>
      <p:ext uri="{BB962C8B-B14F-4D97-AF65-F5344CB8AC3E}">
        <p14:creationId xmlns:p14="http://schemas.microsoft.com/office/powerpoint/2010/main" val="3853295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45</a:t>
            </a:fld>
            <a:endParaRPr lang="cs-CZ"/>
          </a:p>
        </p:txBody>
      </p:sp>
    </p:spTree>
    <p:extLst>
      <p:ext uri="{BB962C8B-B14F-4D97-AF65-F5344CB8AC3E}">
        <p14:creationId xmlns:p14="http://schemas.microsoft.com/office/powerpoint/2010/main" val="3910399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smtClean="0"/>
              <a:t>5 minutes max, quick responses are</a:t>
            </a:r>
            <a:r>
              <a:rPr lang="en-US" baseline="0" dirty="0" smtClean="0"/>
              <a:t> best, and share images! </a:t>
            </a:r>
          </a:p>
          <a:p>
            <a:endParaRPr lang="en-US" baseline="0" dirty="0" smtClean="0"/>
          </a:p>
          <a:p>
            <a:r>
              <a:rPr lang="en-US" baseline="0" dirty="0" smtClean="0"/>
              <a:t>Thank you to those who have already participated!</a:t>
            </a:r>
            <a:endParaRPr lang="en-US"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46</a:t>
            </a:fld>
            <a:endParaRPr lang="cs-CZ"/>
          </a:p>
        </p:txBody>
      </p:sp>
    </p:spTree>
    <p:extLst>
      <p:ext uri="{BB962C8B-B14F-4D97-AF65-F5344CB8AC3E}">
        <p14:creationId xmlns:p14="http://schemas.microsoft.com/office/powerpoint/2010/main" val="16769933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47</a:t>
            </a:fld>
            <a:endParaRPr lang="cs-CZ"/>
          </a:p>
        </p:txBody>
      </p:sp>
    </p:spTree>
    <p:extLst>
      <p:ext uri="{BB962C8B-B14F-4D97-AF65-F5344CB8AC3E}">
        <p14:creationId xmlns:p14="http://schemas.microsoft.com/office/powerpoint/2010/main" val="2575274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48</a:t>
            </a:fld>
            <a:endParaRPr lang="cs-CZ"/>
          </a:p>
        </p:txBody>
      </p:sp>
    </p:spTree>
    <p:extLst>
      <p:ext uri="{BB962C8B-B14F-4D97-AF65-F5344CB8AC3E}">
        <p14:creationId xmlns:p14="http://schemas.microsoft.com/office/powerpoint/2010/main" val="2188283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49</a:t>
            </a:fld>
            <a:endParaRPr lang="cs-CZ"/>
          </a:p>
        </p:txBody>
      </p:sp>
    </p:spTree>
    <p:extLst>
      <p:ext uri="{BB962C8B-B14F-4D97-AF65-F5344CB8AC3E}">
        <p14:creationId xmlns:p14="http://schemas.microsoft.com/office/powerpoint/2010/main" val="2767870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50</a:t>
            </a:fld>
            <a:endParaRPr lang="cs-CZ"/>
          </a:p>
        </p:txBody>
      </p:sp>
    </p:spTree>
    <p:extLst>
      <p:ext uri="{BB962C8B-B14F-4D97-AF65-F5344CB8AC3E}">
        <p14:creationId xmlns:p14="http://schemas.microsoft.com/office/powerpoint/2010/main" val="35756244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51</a:t>
            </a:fld>
            <a:endParaRPr lang="cs-CZ"/>
          </a:p>
        </p:txBody>
      </p:sp>
    </p:spTree>
    <p:extLst>
      <p:ext uri="{BB962C8B-B14F-4D97-AF65-F5344CB8AC3E}">
        <p14:creationId xmlns:p14="http://schemas.microsoft.com/office/powerpoint/2010/main" val="592569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9658374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52</a:t>
            </a:fld>
            <a:endParaRPr lang="cs-CZ"/>
          </a:p>
        </p:txBody>
      </p:sp>
    </p:spTree>
    <p:extLst>
      <p:ext uri="{BB962C8B-B14F-4D97-AF65-F5344CB8AC3E}">
        <p14:creationId xmlns:p14="http://schemas.microsoft.com/office/powerpoint/2010/main" val="6178555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53</a:t>
            </a:fld>
            <a:endParaRPr lang="cs-CZ"/>
          </a:p>
        </p:txBody>
      </p:sp>
    </p:spTree>
    <p:extLst>
      <p:ext uri="{BB962C8B-B14F-4D97-AF65-F5344CB8AC3E}">
        <p14:creationId xmlns:p14="http://schemas.microsoft.com/office/powerpoint/2010/main" val="1003860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baseline="0" dirty="0" smtClean="0"/>
              <a:t>Introduce staff, video request on</a:t>
            </a:r>
          </a:p>
        </p:txBody>
      </p:sp>
      <p:sp>
        <p:nvSpPr>
          <p:cNvPr id="4" name="Slide Number Placeholder 3"/>
          <p:cNvSpPr>
            <a:spLocks noGrp="1"/>
          </p:cNvSpPr>
          <p:nvPr>
            <p:ph type="sldNum" sz="quarter" idx="10"/>
          </p:nvPr>
        </p:nvSpPr>
        <p:spPr/>
        <p:txBody>
          <a:bodyPr/>
          <a:lstStyle/>
          <a:p>
            <a:fld id="{871B2431-D351-4C6E-A3CF-9DFAC0E3E050}" type="slidenum">
              <a:rPr lang="cs-CZ" smtClean="0"/>
              <a:t>54</a:t>
            </a:fld>
            <a:endParaRPr lang="cs-CZ"/>
          </a:p>
        </p:txBody>
      </p:sp>
    </p:spTree>
    <p:extLst>
      <p:ext uri="{BB962C8B-B14F-4D97-AF65-F5344CB8AC3E}">
        <p14:creationId xmlns:p14="http://schemas.microsoft.com/office/powerpoint/2010/main" val="2441189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55</a:t>
            </a:fld>
            <a:endParaRPr lang="cs-CZ"/>
          </a:p>
        </p:txBody>
      </p:sp>
    </p:spTree>
    <p:extLst>
      <p:ext uri="{BB962C8B-B14F-4D97-AF65-F5344CB8AC3E}">
        <p14:creationId xmlns:p14="http://schemas.microsoft.com/office/powerpoint/2010/main" val="14780344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56</a:t>
            </a:fld>
            <a:endParaRPr lang="cs-CZ"/>
          </a:p>
        </p:txBody>
      </p:sp>
    </p:spTree>
    <p:extLst>
      <p:ext uri="{BB962C8B-B14F-4D97-AF65-F5344CB8AC3E}">
        <p14:creationId xmlns:p14="http://schemas.microsoft.com/office/powerpoint/2010/main" val="343925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871B2431-D351-4C6E-A3CF-9DFAC0E3E050}" type="slidenum">
              <a:rPr lang="cs-CZ" smtClean="0"/>
              <a:t>57</a:t>
            </a:fld>
            <a:endParaRPr lang="cs-CZ"/>
          </a:p>
        </p:txBody>
      </p:sp>
    </p:spTree>
    <p:extLst>
      <p:ext uri="{BB962C8B-B14F-4D97-AF65-F5344CB8AC3E}">
        <p14:creationId xmlns:p14="http://schemas.microsoft.com/office/powerpoint/2010/main" val="9321146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58</a:t>
            </a:fld>
            <a:endParaRPr lang="cs-CZ"/>
          </a:p>
        </p:txBody>
      </p:sp>
    </p:spTree>
    <p:extLst>
      <p:ext uri="{BB962C8B-B14F-4D97-AF65-F5344CB8AC3E}">
        <p14:creationId xmlns:p14="http://schemas.microsoft.com/office/powerpoint/2010/main" val="17131201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59</a:t>
            </a:fld>
            <a:endParaRPr lang="cs-CZ"/>
          </a:p>
        </p:txBody>
      </p:sp>
    </p:spTree>
    <p:extLst>
      <p:ext uri="{BB962C8B-B14F-4D97-AF65-F5344CB8AC3E}">
        <p14:creationId xmlns:p14="http://schemas.microsoft.com/office/powerpoint/2010/main" val="3159952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60</a:t>
            </a:fld>
            <a:endParaRPr lang="cs-CZ"/>
          </a:p>
        </p:txBody>
      </p:sp>
    </p:spTree>
    <p:extLst>
      <p:ext uri="{BB962C8B-B14F-4D97-AF65-F5344CB8AC3E}">
        <p14:creationId xmlns:p14="http://schemas.microsoft.com/office/powerpoint/2010/main" val="1188326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61</a:t>
            </a:fld>
            <a:endParaRPr lang="cs-CZ"/>
          </a:p>
        </p:txBody>
      </p:sp>
    </p:spTree>
    <p:extLst>
      <p:ext uri="{BB962C8B-B14F-4D97-AF65-F5344CB8AC3E}">
        <p14:creationId xmlns:p14="http://schemas.microsoft.com/office/powerpoint/2010/main" val="974049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4264419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62</a:t>
            </a:fld>
            <a:endParaRPr lang="cs-CZ"/>
          </a:p>
        </p:txBody>
      </p:sp>
    </p:spTree>
    <p:extLst>
      <p:ext uri="{BB962C8B-B14F-4D97-AF65-F5344CB8AC3E}">
        <p14:creationId xmlns:p14="http://schemas.microsoft.com/office/powerpoint/2010/main" val="2692179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smtClean="0"/>
              <a:t>Before we get into</a:t>
            </a:r>
            <a:r>
              <a:rPr lang="en-US" baseline="0" dirty="0" smtClean="0"/>
              <a:t> the meat of this presentation… </a:t>
            </a:r>
          </a:p>
          <a:p>
            <a:endParaRPr lang="en-US" baseline="0" dirty="0" smtClean="0"/>
          </a:p>
          <a:p>
            <a:r>
              <a:rPr lang="en-US" baseline="0" dirty="0" smtClean="0"/>
              <a:t>https://wall.sli.do/event/44RTVUbpjshME1Zw1B2Z3T?section=fbaba460-14fd-4b6e-963e-b715bacad9ab</a:t>
            </a:r>
          </a:p>
        </p:txBody>
      </p:sp>
      <p:sp>
        <p:nvSpPr>
          <p:cNvPr id="4" name="Slide Number Placeholder 3"/>
          <p:cNvSpPr>
            <a:spLocks noGrp="1"/>
          </p:cNvSpPr>
          <p:nvPr>
            <p:ph type="sldNum" sz="quarter" idx="10"/>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25955471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2832977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16596917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D5E7EB"/>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2"/>
          <p:cNvPicPr>
            <a:picLocks noChangeAspect="1"/>
          </p:cNvPicPr>
          <p:nvPr userDrawn="1"/>
        </p:nvPicPr>
        <p:blipFill>
          <a:blip r:embed="rId2"/>
          <a:srcRect/>
          <a:stretch>
            <a:fillRect/>
          </a:stretch>
        </p:blipFill>
        <p:spPr>
          <a:xfrm>
            <a:off x="0" y="1664320"/>
            <a:ext cx="18288000" cy="695836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grpSp>
        <p:nvGrpSpPr>
          <p:cNvPr id="7" name="Group 2"/>
          <p:cNvGrpSpPr/>
          <p:nvPr userDrawn="1"/>
        </p:nvGrpSpPr>
        <p:grpSpPr>
          <a:xfrm>
            <a:off x="1" y="9706298"/>
            <a:ext cx="9723884" cy="580702"/>
            <a:chOff x="0" y="0"/>
            <a:chExt cx="3379115" cy="196435"/>
          </a:xfrm>
        </p:grpSpPr>
        <p:sp>
          <p:nvSpPr>
            <p:cNvPr id="8" name="Freeform 3"/>
            <p:cNvSpPr/>
            <p:nvPr/>
          </p:nvSpPr>
          <p:spPr>
            <a:xfrm>
              <a:off x="0" y="0"/>
              <a:ext cx="3379115" cy="196435"/>
            </a:xfrm>
            <a:custGeom>
              <a:avLst/>
              <a:gdLst/>
              <a:ahLst/>
              <a:cxnLst/>
              <a:rect l="l" t="t" r="r" b="b"/>
              <a:pathLst>
                <a:path w="3379115" h="196435">
                  <a:moveTo>
                    <a:pt x="0" y="0"/>
                  </a:moveTo>
                  <a:lnTo>
                    <a:pt x="3379115" y="0"/>
                  </a:lnTo>
                  <a:lnTo>
                    <a:pt x="3379115" y="196435"/>
                  </a:lnTo>
                  <a:lnTo>
                    <a:pt x="0" y="196435"/>
                  </a:lnTo>
                  <a:close/>
                </a:path>
              </a:pathLst>
            </a:custGeom>
            <a:solidFill>
              <a:srgbClr val="39707D"/>
            </a:solidFill>
          </p:spPr>
        </p:sp>
      </p:grpSp>
      <p:pic>
        <p:nvPicPr>
          <p:cNvPr id="9" name="Picture 4"/>
          <p:cNvPicPr>
            <a:picLocks noChangeAspect="1"/>
          </p:cNvPicPr>
          <p:nvPr userDrawn="1"/>
        </p:nvPicPr>
        <p:blipFill>
          <a:blip r:embed="rId2"/>
          <a:srcRect l="22" r="22"/>
          <a:stretch>
            <a:fillRect/>
          </a:stretch>
        </p:blipFill>
        <p:spPr>
          <a:xfrm>
            <a:off x="9723884" y="-22860"/>
            <a:ext cx="8564116" cy="10392359"/>
          </a:xfrm>
          <a:prstGeom prst="rect">
            <a:avLst/>
          </a:prstGeom>
        </p:spPr>
      </p:pic>
      <p:sp>
        <p:nvSpPr>
          <p:cNvPr id="10" name="TextBox 5"/>
          <p:cNvSpPr txBox="1"/>
          <p:nvPr userDrawn="1"/>
        </p:nvSpPr>
        <p:spPr>
          <a:xfrm>
            <a:off x="3392421" y="9752992"/>
            <a:ext cx="2939044" cy="487313"/>
          </a:xfrm>
          <a:prstGeom prst="rect">
            <a:avLst/>
          </a:prstGeom>
        </p:spPr>
        <p:txBody>
          <a:bodyPr wrap="square" lIns="0" tIns="0" rIns="0" bIns="0" rtlCol="0" anchor="t">
            <a:spAutoFit/>
          </a:bodyPr>
          <a:lstStyle/>
          <a:p>
            <a:pPr algn="ctr">
              <a:lnSpc>
                <a:spcPts val="3779"/>
              </a:lnSpc>
            </a:pPr>
            <a:r>
              <a:rPr lang="en-US" sz="2699" dirty="0">
                <a:solidFill>
                  <a:srgbClr val="FFFFFF"/>
                </a:solidFill>
                <a:latin typeface="Open Sans Bold"/>
              </a:rPr>
              <a:t>WWW.SWCS.ORG</a:t>
            </a:r>
          </a:p>
        </p:txBody>
      </p:sp>
      <p:sp>
        <p:nvSpPr>
          <p:cNvPr id="11" name="Title 1"/>
          <p:cNvSpPr>
            <a:spLocks noGrp="1"/>
          </p:cNvSpPr>
          <p:nvPr>
            <p:ph type="title" hasCustomPrompt="1"/>
          </p:nvPr>
        </p:nvSpPr>
        <p:spPr>
          <a:xfrm>
            <a:off x="762000" y="571500"/>
            <a:ext cx="8229600" cy="1143000"/>
          </a:xfrm>
        </p:spPr>
        <p:txBody>
          <a:bodyPr>
            <a:normAutofit/>
          </a:bodyPr>
          <a:lstStyle>
            <a:lvl1pPr algn="l">
              <a:defRPr sz="6000" b="1">
                <a:solidFill>
                  <a:srgbClr val="80561B"/>
                </a:solidFill>
                <a:latin typeface="HelveticaNeueLT Std" panose="020B0604020202090204" pitchFamily="34" charset="0"/>
              </a:defRPr>
            </a:lvl1pPr>
          </a:lstStyle>
          <a:p>
            <a:r>
              <a:rPr lang="en-US" dirty="0" smtClean="0"/>
              <a:t>Title</a:t>
            </a:r>
            <a:endParaRPr lang="en-US" dirty="0"/>
          </a:p>
        </p:txBody>
      </p:sp>
      <p:sp>
        <p:nvSpPr>
          <p:cNvPr id="12" name="Content Placeholder 2"/>
          <p:cNvSpPr>
            <a:spLocks noGrp="1"/>
          </p:cNvSpPr>
          <p:nvPr>
            <p:ph idx="1" hasCustomPrompt="1"/>
          </p:nvPr>
        </p:nvSpPr>
        <p:spPr>
          <a:xfrm>
            <a:off x="762000" y="2065337"/>
            <a:ext cx="8229600" cy="4525963"/>
          </a:xfrm>
        </p:spPr>
        <p:txBody>
          <a:bodyPr/>
          <a:lstStyle>
            <a:lvl1pPr>
              <a:defRPr>
                <a:solidFill>
                  <a:srgbClr val="80561B"/>
                </a:solidFill>
                <a:latin typeface="HelveticaNeueLT Std Lt" panose="020B0403020202020204" pitchFamily="34" charset="0"/>
              </a:defRPr>
            </a:lvl1pPr>
          </a:lstStyle>
          <a:p>
            <a:pPr lvl="0"/>
            <a:r>
              <a:rPr lang="en-US" dirty="0" smtClean="0">
                <a:latin typeface="HelveticaNeueLT Std Lt" panose="020B0403020202020204" pitchFamily="34" charset="0"/>
              </a:rPr>
              <a:t>Text</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6150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Quote">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363" r="744"/>
          <a:stretch/>
        </p:blipFill>
        <p:spPr>
          <a:xfrm>
            <a:off x="9416225" y="1"/>
            <a:ext cx="8871776" cy="5416169"/>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363" r="744"/>
          <a:stretch/>
        </p:blipFill>
        <p:spPr>
          <a:xfrm rot="5400000">
            <a:off x="11144029" y="3143029"/>
            <a:ext cx="8871776" cy="5416169"/>
          </a:xfrm>
          <a:prstGeom prst="rect">
            <a:avLst/>
          </a:prstGeom>
        </p:spPr>
      </p:pic>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1363" r="744"/>
          <a:stretch/>
        </p:blipFill>
        <p:spPr>
          <a:xfrm rot="10800000">
            <a:off x="1" y="4870832"/>
            <a:ext cx="8871776" cy="5416169"/>
          </a:xfrm>
          <a:prstGeom prst="rect">
            <a:avLst/>
          </a:prstGeom>
        </p:spPr>
      </p:pic>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363" r="744"/>
          <a:stretch/>
        </p:blipFill>
        <p:spPr>
          <a:xfrm rot="16200000">
            <a:off x="-1727803" y="1727804"/>
            <a:ext cx="8871776" cy="5416169"/>
          </a:xfrm>
          <a:prstGeom prst="rect">
            <a:avLst/>
          </a:prstGeom>
        </p:spPr>
      </p:pic>
      <p:sp>
        <p:nvSpPr>
          <p:cNvPr id="11" name="Text Placeholder 10"/>
          <p:cNvSpPr>
            <a:spLocks noGrp="1"/>
          </p:cNvSpPr>
          <p:nvPr>
            <p:ph type="body" sz="quarter" idx="10" hasCustomPrompt="1"/>
          </p:nvPr>
        </p:nvSpPr>
        <p:spPr>
          <a:xfrm>
            <a:off x="3052053" y="2860007"/>
            <a:ext cx="12183894" cy="4479588"/>
          </a:xfrm>
        </p:spPr>
        <p:txBody>
          <a:bodyPr anchor="ctr">
            <a:normAutofit/>
          </a:bodyPr>
          <a:lstStyle>
            <a:lvl1pPr marL="0" indent="0" algn="ctr">
              <a:buNone/>
              <a:defRPr sz="6000" b="1" i="0" baseline="0">
                <a:solidFill>
                  <a:srgbClr val="CFA121"/>
                </a:solidFill>
                <a:latin typeface="Arial" panose="020B0604020202020204" pitchFamily="34" charset="0"/>
                <a:ea typeface="Optima" panose="02000B03000000020004" pitchFamily="2" charset="-128"/>
                <a:cs typeface="Arial" panose="020B0604020202020204" pitchFamily="34" charset="0"/>
              </a:defRPr>
            </a:lvl1pPr>
          </a:lstStyle>
          <a:p>
            <a:pPr lvl="0"/>
            <a:r>
              <a:rPr lang="en-US" dirty="0" smtClean="0"/>
              <a:t>“Add your quote here.”</a:t>
            </a:r>
            <a:endParaRPr lang="en-US" dirty="0"/>
          </a:p>
        </p:txBody>
      </p:sp>
    </p:spTree>
    <p:extLst>
      <p:ext uri="{BB962C8B-B14F-4D97-AF65-F5344CB8AC3E}">
        <p14:creationId xmlns:p14="http://schemas.microsoft.com/office/powerpoint/2010/main" val="917341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Yellow 1">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174" r="853"/>
          <a:stretch/>
        </p:blipFill>
        <p:spPr>
          <a:xfrm>
            <a:off x="9425922" y="0"/>
            <a:ext cx="8862078" cy="5426505"/>
          </a:xfrm>
          <a:prstGeom prst="rect">
            <a:avLst/>
          </a:prstGeom>
        </p:spPr>
      </p:pic>
      <p:sp>
        <p:nvSpPr>
          <p:cNvPr id="2" name="Title 1"/>
          <p:cNvSpPr>
            <a:spLocks noGrp="1"/>
          </p:cNvSpPr>
          <p:nvPr>
            <p:ph type="title" hasCustomPrompt="1"/>
          </p:nvPr>
        </p:nvSpPr>
        <p:spPr/>
        <p:txBody>
          <a:bodyPr>
            <a:normAutofit/>
          </a:bodyPr>
          <a:lstStyle>
            <a:lvl1pPr>
              <a:defRPr sz="6000" b="1" u="none" baseline="0">
                <a:solidFill>
                  <a:srgbClr val="8C6015"/>
                </a:solidFill>
                <a:uFill>
                  <a:solidFill>
                    <a:srgbClr val="4B9EB2"/>
                  </a:solidFill>
                </a:uFill>
                <a:latin typeface="Arial" panose="020B0604020202020204" pitchFamily="34" charset="0"/>
                <a:cs typeface="Arial" panose="020B0604020202020204" pitchFamily="34" charset="0"/>
              </a:defRPr>
            </a:lvl1pPr>
          </a:lstStyle>
          <a:p>
            <a:r>
              <a:rPr lang="en-US" dirty="0" smtClean="0"/>
              <a:t>Click To Edit Title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74190" y="287462"/>
            <a:ext cx="1713020" cy="1633344"/>
          </a:xfrm>
          <a:prstGeom prst="rect">
            <a:avLst/>
          </a:prstGeom>
        </p:spPr>
      </p:pic>
      <p:sp>
        <p:nvSpPr>
          <p:cNvPr id="12" name="Text Placeholder 11"/>
          <p:cNvSpPr>
            <a:spLocks noGrp="1"/>
          </p:cNvSpPr>
          <p:nvPr>
            <p:ph type="body" sz="quarter" idx="10" hasCustomPrompt="1"/>
          </p:nvPr>
        </p:nvSpPr>
        <p:spPr>
          <a:xfrm>
            <a:off x="1257302" y="2710502"/>
            <a:ext cx="14516100" cy="5093493"/>
          </a:xfrm>
        </p:spPr>
        <p:txBody>
          <a:bodyPr/>
          <a:lstStyle>
            <a:lvl1pPr marL="685800" indent="-685800">
              <a:buFont typeface="Arial" panose="020B0604020202020204" pitchFamily="34" charset="0"/>
              <a:buChar char="•"/>
              <a:defRPr>
                <a:solidFill>
                  <a:srgbClr val="8C6015"/>
                </a:solidFill>
                <a:latin typeface="Arial" panose="020B0604020202020204" pitchFamily="34" charset="0"/>
                <a:cs typeface="Arial" panose="020B0604020202020204" pitchFamily="34" charset="0"/>
              </a:defRPr>
            </a:lvl1pPr>
            <a:lvl2pPr>
              <a:defRPr>
                <a:solidFill>
                  <a:srgbClr val="8C6015"/>
                </a:solidFill>
                <a:latin typeface="Arial" panose="020B0604020202020204" pitchFamily="34" charset="0"/>
                <a:cs typeface="Arial" panose="020B0604020202020204" pitchFamily="34" charset="0"/>
              </a:defRPr>
            </a:lvl2pPr>
            <a:lvl3pPr>
              <a:defRPr>
                <a:solidFill>
                  <a:srgbClr val="8C6015"/>
                </a:solidFill>
                <a:latin typeface="Arial" panose="020B0604020202020204" pitchFamily="34" charset="0"/>
                <a:cs typeface="Arial" panose="020B0604020202020204" pitchFamily="34" charset="0"/>
              </a:defRPr>
            </a:lvl3pPr>
            <a:lvl4pPr>
              <a:defRPr>
                <a:solidFill>
                  <a:srgbClr val="8C6015"/>
                </a:solidFill>
                <a:latin typeface="Arial" panose="020B0604020202020204" pitchFamily="34" charset="0"/>
                <a:cs typeface="Arial" panose="020B0604020202020204" pitchFamily="34" charset="0"/>
              </a:defRPr>
            </a:lvl4pPr>
            <a:lvl5pPr>
              <a:defRPr>
                <a:solidFill>
                  <a:srgbClr val="8C6015"/>
                </a:solidFill>
                <a:latin typeface="Arial" panose="020B0604020202020204" pitchFamily="34" charset="0"/>
                <a:cs typeface="Arial" panose="020B0604020202020204" pitchFamily="34" charset="0"/>
              </a:defRPr>
            </a:lvl5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174" r="853"/>
          <a:stretch/>
        </p:blipFill>
        <p:spPr>
          <a:xfrm rot="10800000">
            <a:off x="-2" y="4880973"/>
            <a:ext cx="8862078" cy="5426505"/>
          </a:xfrm>
          <a:prstGeom prst="rect">
            <a:avLst/>
          </a:prstGeom>
        </p:spPr>
      </p:pic>
      <p:sp>
        <p:nvSpPr>
          <p:cNvPr id="7" name="Rectangle 6"/>
          <p:cNvSpPr/>
          <p:nvPr/>
        </p:nvSpPr>
        <p:spPr>
          <a:xfrm>
            <a:off x="-1" y="9713168"/>
            <a:ext cx="18288002" cy="573833"/>
          </a:xfrm>
          <a:prstGeom prst="rect">
            <a:avLst/>
          </a:prstGeom>
          <a:solidFill>
            <a:srgbClr val="CFA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cap="all" baseline="0" dirty="0" smtClean="0">
                <a:latin typeface="Arial" panose="020B0604020202020204" pitchFamily="34" charset="0"/>
                <a:cs typeface="Arial" panose="020B0604020202020204" pitchFamily="34" charset="0"/>
              </a:rPr>
              <a:t>www.swcs.org</a:t>
            </a:r>
            <a:endParaRPr lang="en-US" sz="2400" b="1" cap="all" baseline="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695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p:cNvPicPr>
            <a:picLocks noChangeAspect="1"/>
          </p:cNvPicPr>
          <p:nvPr userDrawn="1"/>
        </p:nvPicPr>
        <p:blipFill>
          <a:blip r:embed="rId2"/>
          <a:srcRect l="2141" r="2141"/>
          <a:stretch>
            <a:fillRect/>
          </a:stretch>
        </p:blipFill>
        <p:spPr>
          <a:xfrm>
            <a:off x="9415395" y="-103547"/>
            <a:ext cx="8872605" cy="5694547"/>
          </a:xfrm>
          <a:prstGeom prst="rect">
            <a:avLst/>
          </a:prstGeom>
        </p:spPr>
      </p:pic>
      <p:pic>
        <p:nvPicPr>
          <p:cNvPr id="8" name="Picture 3"/>
          <p:cNvPicPr>
            <a:picLocks noChangeAspect="1"/>
          </p:cNvPicPr>
          <p:nvPr userDrawn="1"/>
        </p:nvPicPr>
        <p:blipFill>
          <a:blip r:embed="rId2"/>
          <a:srcRect l="2141" r="2141"/>
          <a:stretch>
            <a:fillRect/>
          </a:stretch>
        </p:blipFill>
        <p:spPr>
          <a:xfrm rot="10800000">
            <a:off x="0" y="4675616"/>
            <a:ext cx="8861754" cy="5687583"/>
          </a:xfrm>
          <a:prstGeom prst="rect">
            <a:avLst/>
          </a:prstGeom>
        </p:spPr>
      </p:pic>
      <p:sp>
        <p:nvSpPr>
          <p:cNvPr id="2" name="Title 1"/>
          <p:cNvSpPr>
            <a:spLocks noGrp="1"/>
          </p:cNvSpPr>
          <p:nvPr>
            <p:ph type="title" hasCustomPrompt="1"/>
          </p:nvPr>
        </p:nvSpPr>
        <p:spPr>
          <a:xfrm>
            <a:off x="762000" y="571500"/>
            <a:ext cx="8229600" cy="1143000"/>
          </a:xfrm>
        </p:spPr>
        <p:txBody>
          <a:bodyPr>
            <a:normAutofit/>
          </a:bodyPr>
          <a:lstStyle>
            <a:lvl1pPr algn="l">
              <a:defRPr sz="6000" b="1">
                <a:solidFill>
                  <a:srgbClr val="80561B"/>
                </a:solidFill>
                <a:latin typeface="HelveticaNeueLT Std" panose="020B0604020202090204" pitchFamily="34" charset="0"/>
              </a:defRPr>
            </a:lvl1pPr>
          </a:lstStyle>
          <a:p>
            <a:r>
              <a:rPr lang="en-US" dirty="0" smtClean="0"/>
              <a:t>Title</a:t>
            </a:r>
            <a:endParaRPr lang="en-US" dirty="0"/>
          </a:p>
        </p:txBody>
      </p:sp>
      <p:sp>
        <p:nvSpPr>
          <p:cNvPr id="3" name="Content Placeholder 2"/>
          <p:cNvSpPr>
            <a:spLocks noGrp="1"/>
          </p:cNvSpPr>
          <p:nvPr>
            <p:ph idx="1" hasCustomPrompt="1"/>
          </p:nvPr>
        </p:nvSpPr>
        <p:spPr>
          <a:xfrm>
            <a:off x="762000" y="2065337"/>
            <a:ext cx="8229600" cy="4525963"/>
          </a:xfrm>
        </p:spPr>
        <p:txBody>
          <a:bodyPr/>
          <a:lstStyle>
            <a:lvl1pPr>
              <a:defRPr>
                <a:solidFill>
                  <a:srgbClr val="80561B"/>
                </a:solidFill>
                <a:latin typeface="HelveticaNeueLT Std Lt" panose="020B0403020202020204" pitchFamily="34" charset="0"/>
              </a:defRPr>
            </a:lvl1pPr>
          </a:lstStyle>
          <a:p>
            <a:pPr lvl="0"/>
            <a:r>
              <a:rPr lang="en-US" dirty="0" smtClean="0">
                <a:latin typeface="HelveticaNeueLT Std Lt" panose="020B0403020202020204" pitchFamily="34" charset="0"/>
              </a:rPr>
              <a:t>Text</a:t>
            </a:r>
            <a:endParaRPr lang="en-US" dirty="0"/>
          </a:p>
        </p:txBody>
      </p:sp>
      <p:grpSp>
        <p:nvGrpSpPr>
          <p:cNvPr id="9" name="Group 4"/>
          <p:cNvGrpSpPr/>
          <p:nvPr userDrawn="1"/>
        </p:nvGrpSpPr>
        <p:grpSpPr>
          <a:xfrm>
            <a:off x="0" y="9706298"/>
            <a:ext cx="18288000" cy="580702"/>
            <a:chOff x="0" y="0"/>
            <a:chExt cx="6186311" cy="196435"/>
          </a:xfrm>
        </p:grpSpPr>
        <p:sp>
          <p:nvSpPr>
            <p:cNvPr id="10" name="Freeform 5"/>
            <p:cNvSpPr/>
            <p:nvPr/>
          </p:nvSpPr>
          <p:spPr>
            <a:xfrm>
              <a:off x="0" y="0"/>
              <a:ext cx="6186311" cy="196435"/>
            </a:xfrm>
            <a:custGeom>
              <a:avLst/>
              <a:gdLst/>
              <a:ahLst/>
              <a:cxnLst/>
              <a:rect l="l" t="t" r="r" b="b"/>
              <a:pathLst>
                <a:path w="6186311" h="196435">
                  <a:moveTo>
                    <a:pt x="0" y="0"/>
                  </a:moveTo>
                  <a:lnTo>
                    <a:pt x="6186311" y="0"/>
                  </a:lnTo>
                  <a:lnTo>
                    <a:pt x="6186311" y="196435"/>
                  </a:lnTo>
                  <a:lnTo>
                    <a:pt x="0" y="196435"/>
                  </a:lnTo>
                  <a:close/>
                </a:path>
              </a:pathLst>
            </a:custGeom>
            <a:solidFill>
              <a:srgbClr val="9C7D0D"/>
            </a:solidFill>
          </p:spPr>
        </p:sp>
      </p:grpSp>
      <p:sp>
        <p:nvSpPr>
          <p:cNvPr id="11" name="TextBox 6"/>
          <p:cNvSpPr txBox="1"/>
          <p:nvPr userDrawn="1"/>
        </p:nvSpPr>
        <p:spPr>
          <a:xfrm>
            <a:off x="7624729" y="9752992"/>
            <a:ext cx="3027692" cy="487313"/>
          </a:xfrm>
          <a:prstGeom prst="rect">
            <a:avLst/>
          </a:prstGeom>
        </p:spPr>
        <p:txBody>
          <a:bodyPr wrap="square" lIns="0" tIns="0" rIns="0" bIns="0" rtlCol="0" anchor="t">
            <a:spAutoFit/>
          </a:bodyPr>
          <a:lstStyle/>
          <a:p>
            <a:pPr algn="ctr">
              <a:lnSpc>
                <a:spcPts val="3779"/>
              </a:lnSpc>
            </a:pPr>
            <a:r>
              <a:rPr lang="en-US" sz="2699" dirty="0">
                <a:solidFill>
                  <a:srgbClr val="FFFFFF"/>
                </a:solidFill>
                <a:latin typeface="Open Sans Bold"/>
              </a:rPr>
              <a:t>WWW.SWCS.ORG</a:t>
            </a:r>
          </a:p>
        </p:txBody>
      </p:sp>
      <p:pic>
        <p:nvPicPr>
          <p:cNvPr id="12" name="Picture 7"/>
          <p:cNvPicPr>
            <a:picLocks noChangeAspect="1"/>
          </p:cNvPicPr>
          <p:nvPr userDrawn="1"/>
        </p:nvPicPr>
        <p:blipFill>
          <a:blip r:embed="rId3"/>
          <a:srcRect/>
          <a:stretch>
            <a:fillRect/>
          </a:stretch>
        </p:blipFill>
        <p:spPr>
          <a:xfrm>
            <a:off x="16196727" y="161317"/>
            <a:ext cx="1898640" cy="181033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762000" y="571500"/>
            <a:ext cx="8229600" cy="1143000"/>
          </a:xfrm>
        </p:spPr>
        <p:txBody>
          <a:bodyPr>
            <a:normAutofit/>
          </a:bodyPr>
          <a:lstStyle>
            <a:lvl1pPr algn="l">
              <a:defRPr sz="6000" b="1">
                <a:solidFill>
                  <a:srgbClr val="80561B"/>
                </a:solidFill>
                <a:latin typeface="HelveticaNeueLT Std" panose="020B0604020202090204" pitchFamily="34" charset="0"/>
              </a:defRPr>
            </a:lvl1pPr>
          </a:lstStyle>
          <a:p>
            <a:r>
              <a:rPr lang="en-US" dirty="0" smtClean="0"/>
              <a:t>Title</a:t>
            </a:r>
            <a:endParaRPr lang="en-US" dirty="0"/>
          </a:p>
        </p:txBody>
      </p:sp>
      <p:grpSp>
        <p:nvGrpSpPr>
          <p:cNvPr id="8" name="Group 2"/>
          <p:cNvGrpSpPr/>
          <p:nvPr userDrawn="1"/>
        </p:nvGrpSpPr>
        <p:grpSpPr>
          <a:xfrm>
            <a:off x="1" y="9706298"/>
            <a:ext cx="9753600" cy="580702"/>
            <a:chOff x="0" y="0"/>
            <a:chExt cx="3379115" cy="196435"/>
          </a:xfrm>
        </p:grpSpPr>
        <p:sp>
          <p:nvSpPr>
            <p:cNvPr id="9" name="Freeform 3"/>
            <p:cNvSpPr/>
            <p:nvPr/>
          </p:nvSpPr>
          <p:spPr>
            <a:xfrm>
              <a:off x="0" y="0"/>
              <a:ext cx="3379115" cy="196435"/>
            </a:xfrm>
            <a:custGeom>
              <a:avLst/>
              <a:gdLst/>
              <a:ahLst/>
              <a:cxnLst/>
              <a:rect l="l" t="t" r="r" b="b"/>
              <a:pathLst>
                <a:path w="3379115" h="196435">
                  <a:moveTo>
                    <a:pt x="0" y="0"/>
                  </a:moveTo>
                  <a:lnTo>
                    <a:pt x="3379115" y="0"/>
                  </a:lnTo>
                  <a:lnTo>
                    <a:pt x="3379115" y="196435"/>
                  </a:lnTo>
                  <a:lnTo>
                    <a:pt x="0" y="196435"/>
                  </a:lnTo>
                  <a:close/>
                </a:path>
              </a:pathLst>
            </a:custGeom>
            <a:solidFill>
              <a:srgbClr val="9C7D0D"/>
            </a:solidFill>
          </p:spPr>
        </p:sp>
      </p:grpSp>
      <p:pic>
        <p:nvPicPr>
          <p:cNvPr id="10" name="Picture 4"/>
          <p:cNvPicPr>
            <a:picLocks noChangeAspect="1"/>
          </p:cNvPicPr>
          <p:nvPr userDrawn="1"/>
        </p:nvPicPr>
        <p:blipFill>
          <a:blip r:embed="rId2"/>
          <a:srcRect/>
          <a:stretch>
            <a:fillRect/>
          </a:stretch>
        </p:blipFill>
        <p:spPr>
          <a:xfrm>
            <a:off x="9753600" y="-62852"/>
            <a:ext cx="8534400" cy="10356299"/>
          </a:xfrm>
          <a:prstGeom prst="rect">
            <a:avLst/>
          </a:prstGeom>
        </p:spPr>
      </p:pic>
      <p:sp>
        <p:nvSpPr>
          <p:cNvPr id="11" name="TextBox 5"/>
          <p:cNvSpPr txBox="1"/>
          <p:nvPr userDrawn="1"/>
        </p:nvSpPr>
        <p:spPr>
          <a:xfrm>
            <a:off x="3369179" y="9752992"/>
            <a:ext cx="3015244" cy="487313"/>
          </a:xfrm>
          <a:prstGeom prst="rect">
            <a:avLst/>
          </a:prstGeom>
        </p:spPr>
        <p:txBody>
          <a:bodyPr wrap="square" lIns="0" tIns="0" rIns="0" bIns="0" rtlCol="0" anchor="t">
            <a:spAutoFit/>
          </a:bodyPr>
          <a:lstStyle/>
          <a:p>
            <a:pPr algn="ctr">
              <a:lnSpc>
                <a:spcPts val="3779"/>
              </a:lnSpc>
            </a:pPr>
            <a:r>
              <a:rPr lang="en-US" sz="2699" dirty="0">
                <a:solidFill>
                  <a:srgbClr val="FFFFFF"/>
                </a:solidFill>
                <a:latin typeface="Open Sans Bold"/>
              </a:rPr>
              <a:t>WWW.SWCS.ORG</a:t>
            </a:r>
          </a:p>
        </p:txBody>
      </p:sp>
      <p:sp>
        <p:nvSpPr>
          <p:cNvPr id="12" name="Content Placeholder 2"/>
          <p:cNvSpPr>
            <a:spLocks noGrp="1"/>
          </p:cNvSpPr>
          <p:nvPr>
            <p:ph idx="1" hasCustomPrompt="1"/>
          </p:nvPr>
        </p:nvSpPr>
        <p:spPr>
          <a:xfrm>
            <a:off x="762000" y="2065337"/>
            <a:ext cx="8229600" cy="4525963"/>
          </a:xfrm>
        </p:spPr>
        <p:txBody>
          <a:bodyPr/>
          <a:lstStyle>
            <a:lvl1pPr>
              <a:defRPr>
                <a:solidFill>
                  <a:srgbClr val="80561B"/>
                </a:solidFill>
                <a:latin typeface="HelveticaNeueLT Std Lt" panose="020B0403020202020204" pitchFamily="34" charset="0"/>
              </a:defRPr>
            </a:lvl1pPr>
          </a:lstStyle>
          <a:p>
            <a:pPr lvl="0"/>
            <a:r>
              <a:rPr lang="en-US" dirty="0" smtClean="0">
                <a:latin typeface="HelveticaNeueLT Std Lt" panose="020B0403020202020204" pitchFamily="34" charset="0"/>
              </a:rPr>
              <a:t>Text</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a:srcRect l="2141" r="2141"/>
          <a:stretch>
            <a:fillRect/>
          </a:stretch>
        </p:blipFill>
        <p:spPr>
          <a:xfrm>
            <a:off x="9415395" y="-103547"/>
            <a:ext cx="8887718" cy="5704247"/>
          </a:xfrm>
          <a:prstGeom prst="rect">
            <a:avLst/>
          </a:prstGeom>
        </p:spPr>
      </p:pic>
      <p:pic>
        <p:nvPicPr>
          <p:cNvPr id="9" name="Picture 3"/>
          <p:cNvPicPr>
            <a:picLocks noChangeAspect="1"/>
          </p:cNvPicPr>
          <p:nvPr userDrawn="1"/>
        </p:nvPicPr>
        <p:blipFill>
          <a:blip r:embed="rId2"/>
          <a:srcRect l="2141" r="2141"/>
          <a:stretch>
            <a:fillRect/>
          </a:stretch>
        </p:blipFill>
        <p:spPr>
          <a:xfrm rot="-10800000">
            <a:off x="0" y="4675616"/>
            <a:ext cx="8861754" cy="5687583"/>
          </a:xfrm>
          <a:prstGeom prst="rect">
            <a:avLst/>
          </a:prstGeom>
        </p:spPr>
      </p:pic>
      <p:pic>
        <p:nvPicPr>
          <p:cNvPr id="10" name="Picture 4"/>
          <p:cNvPicPr>
            <a:picLocks noChangeAspect="1"/>
          </p:cNvPicPr>
          <p:nvPr userDrawn="1"/>
        </p:nvPicPr>
        <p:blipFill>
          <a:blip r:embed="rId2"/>
          <a:srcRect l="2141" r="2141"/>
          <a:stretch>
            <a:fillRect/>
          </a:stretch>
        </p:blipFill>
        <p:spPr>
          <a:xfrm rot="5400000">
            <a:off x="11020795" y="3004584"/>
            <a:ext cx="8964016" cy="5753216"/>
          </a:xfrm>
          <a:prstGeom prst="rect">
            <a:avLst/>
          </a:prstGeom>
        </p:spPr>
      </p:pic>
      <p:pic>
        <p:nvPicPr>
          <p:cNvPr id="11" name="Picture 5"/>
          <p:cNvPicPr>
            <a:picLocks noChangeAspect="1"/>
          </p:cNvPicPr>
          <p:nvPr userDrawn="1"/>
        </p:nvPicPr>
        <p:blipFill>
          <a:blip r:embed="rId2"/>
          <a:srcRect l="2141" r="2141"/>
          <a:stretch>
            <a:fillRect/>
          </a:stretch>
        </p:blipFill>
        <p:spPr>
          <a:xfrm rot="-5400000">
            <a:off x="-1707661" y="1501853"/>
            <a:ext cx="8964016" cy="5753216"/>
          </a:xfrm>
          <a:prstGeom prst="rect">
            <a:avLst/>
          </a:prstGeom>
        </p:spPr>
      </p:pic>
      <p:sp>
        <p:nvSpPr>
          <p:cNvPr id="12" name="Title 1"/>
          <p:cNvSpPr>
            <a:spLocks noGrp="1"/>
          </p:cNvSpPr>
          <p:nvPr>
            <p:ph type="title" hasCustomPrompt="1"/>
          </p:nvPr>
        </p:nvSpPr>
        <p:spPr>
          <a:xfrm>
            <a:off x="5224297" y="3806961"/>
            <a:ext cx="8229600" cy="1143000"/>
          </a:xfrm>
        </p:spPr>
        <p:txBody>
          <a:bodyPr>
            <a:normAutofit/>
          </a:bodyPr>
          <a:lstStyle>
            <a:lvl1pPr algn="ctr">
              <a:defRPr sz="6000" b="1">
                <a:solidFill>
                  <a:srgbClr val="80561B"/>
                </a:solidFill>
                <a:latin typeface="HelveticaNeueLT Std" panose="020B0604020202090204" pitchFamily="34" charset="0"/>
              </a:defRPr>
            </a:lvl1pPr>
          </a:lstStyle>
          <a:p>
            <a:r>
              <a:rPr lang="en-US" dirty="0" smtClean="0"/>
              <a:t>Title</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2"/>
          <p:cNvPicPr>
            <a:picLocks noChangeAspect="1"/>
          </p:cNvPicPr>
          <p:nvPr userDrawn="1"/>
        </p:nvPicPr>
        <p:blipFill>
          <a:blip r:embed="rId2"/>
          <a:srcRect l="2141" r="2141"/>
          <a:stretch>
            <a:fillRect/>
          </a:stretch>
        </p:blipFill>
        <p:spPr>
          <a:xfrm>
            <a:off x="9415395" y="-103547"/>
            <a:ext cx="8887718" cy="5704247"/>
          </a:xfrm>
          <a:prstGeom prst="rect">
            <a:avLst/>
          </a:prstGeom>
        </p:spPr>
      </p:pic>
      <p:pic>
        <p:nvPicPr>
          <p:cNvPr id="11" name="Picture 3"/>
          <p:cNvPicPr>
            <a:picLocks noChangeAspect="1"/>
          </p:cNvPicPr>
          <p:nvPr userDrawn="1"/>
        </p:nvPicPr>
        <p:blipFill>
          <a:blip r:embed="rId2"/>
          <a:srcRect l="2141" r="2141"/>
          <a:stretch>
            <a:fillRect/>
          </a:stretch>
        </p:blipFill>
        <p:spPr>
          <a:xfrm rot="-10800000">
            <a:off x="0" y="4675616"/>
            <a:ext cx="8861754" cy="5687583"/>
          </a:xfrm>
          <a:prstGeom prst="rect">
            <a:avLst/>
          </a:prstGeom>
        </p:spPr>
      </p:pic>
      <p:grpSp>
        <p:nvGrpSpPr>
          <p:cNvPr id="12" name="Group 4"/>
          <p:cNvGrpSpPr/>
          <p:nvPr userDrawn="1"/>
        </p:nvGrpSpPr>
        <p:grpSpPr>
          <a:xfrm>
            <a:off x="0" y="9706298"/>
            <a:ext cx="18288000" cy="580702"/>
            <a:chOff x="0" y="0"/>
            <a:chExt cx="6186311" cy="196435"/>
          </a:xfrm>
          <a:solidFill>
            <a:srgbClr val="355B23"/>
          </a:solidFill>
        </p:grpSpPr>
        <p:sp>
          <p:nvSpPr>
            <p:cNvPr id="13" name="Freeform 5"/>
            <p:cNvSpPr/>
            <p:nvPr/>
          </p:nvSpPr>
          <p:spPr>
            <a:xfrm>
              <a:off x="0" y="0"/>
              <a:ext cx="6186311" cy="196435"/>
            </a:xfrm>
            <a:custGeom>
              <a:avLst/>
              <a:gdLst/>
              <a:ahLst/>
              <a:cxnLst/>
              <a:rect l="l" t="t" r="r" b="b"/>
              <a:pathLst>
                <a:path w="6186311" h="196435">
                  <a:moveTo>
                    <a:pt x="0" y="0"/>
                  </a:moveTo>
                  <a:lnTo>
                    <a:pt x="6186311" y="0"/>
                  </a:lnTo>
                  <a:lnTo>
                    <a:pt x="6186311" y="196435"/>
                  </a:lnTo>
                  <a:lnTo>
                    <a:pt x="0" y="196435"/>
                  </a:lnTo>
                  <a:close/>
                </a:path>
              </a:pathLst>
            </a:custGeom>
            <a:grpFill/>
          </p:spPr>
        </p:sp>
      </p:grpSp>
      <p:sp>
        <p:nvSpPr>
          <p:cNvPr id="14" name="TextBox 6"/>
          <p:cNvSpPr txBox="1"/>
          <p:nvPr userDrawn="1"/>
        </p:nvSpPr>
        <p:spPr>
          <a:xfrm>
            <a:off x="7558689" y="9752992"/>
            <a:ext cx="3180092" cy="487313"/>
          </a:xfrm>
          <a:prstGeom prst="rect">
            <a:avLst/>
          </a:prstGeom>
        </p:spPr>
        <p:txBody>
          <a:bodyPr wrap="square" lIns="0" tIns="0" rIns="0" bIns="0" rtlCol="0" anchor="t">
            <a:spAutoFit/>
          </a:bodyPr>
          <a:lstStyle/>
          <a:p>
            <a:pPr algn="ctr">
              <a:lnSpc>
                <a:spcPts val="3779"/>
              </a:lnSpc>
            </a:pPr>
            <a:r>
              <a:rPr lang="en-US" sz="2699" dirty="0">
                <a:solidFill>
                  <a:srgbClr val="FFFFFF"/>
                </a:solidFill>
                <a:latin typeface="Open Sans Bold"/>
              </a:rPr>
              <a:t>WWW.SWCS.ORG</a:t>
            </a:r>
          </a:p>
        </p:txBody>
      </p:sp>
      <p:pic>
        <p:nvPicPr>
          <p:cNvPr id="15" name="Picture 7"/>
          <p:cNvPicPr>
            <a:picLocks noChangeAspect="1"/>
          </p:cNvPicPr>
          <p:nvPr userDrawn="1"/>
        </p:nvPicPr>
        <p:blipFill>
          <a:blip r:embed="rId3"/>
          <a:srcRect/>
          <a:stretch>
            <a:fillRect/>
          </a:stretch>
        </p:blipFill>
        <p:spPr>
          <a:xfrm>
            <a:off x="16196727" y="161317"/>
            <a:ext cx="1898640" cy="1810331"/>
          </a:xfrm>
          <a:prstGeom prst="rect">
            <a:avLst/>
          </a:prstGeom>
        </p:spPr>
      </p:pic>
      <p:sp>
        <p:nvSpPr>
          <p:cNvPr id="16" name="Title 1"/>
          <p:cNvSpPr>
            <a:spLocks noGrp="1"/>
          </p:cNvSpPr>
          <p:nvPr>
            <p:ph type="title" hasCustomPrompt="1"/>
          </p:nvPr>
        </p:nvSpPr>
        <p:spPr>
          <a:xfrm>
            <a:off x="762000" y="571500"/>
            <a:ext cx="8229600" cy="1143000"/>
          </a:xfrm>
        </p:spPr>
        <p:txBody>
          <a:bodyPr>
            <a:normAutofit/>
          </a:bodyPr>
          <a:lstStyle>
            <a:lvl1pPr algn="l">
              <a:defRPr sz="6000" b="1">
                <a:solidFill>
                  <a:srgbClr val="80561B"/>
                </a:solidFill>
                <a:latin typeface="HelveticaNeueLT Std" panose="020B0604020202090204" pitchFamily="34" charset="0"/>
              </a:defRPr>
            </a:lvl1pPr>
          </a:lstStyle>
          <a:p>
            <a:r>
              <a:rPr lang="en-US" dirty="0" smtClean="0"/>
              <a:t>Title</a:t>
            </a:r>
            <a:endParaRPr lang="en-US" dirty="0"/>
          </a:p>
        </p:txBody>
      </p:sp>
      <p:sp>
        <p:nvSpPr>
          <p:cNvPr id="17" name="Content Placeholder 2"/>
          <p:cNvSpPr>
            <a:spLocks noGrp="1"/>
          </p:cNvSpPr>
          <p:nvPr>
            <p:ph idx="1" hasCustomPrompt="1"/>
          </p:nvPr>
        </p:nvSpPr>
        <p:spPr>
          <a:xfrm>
            <a:off x="762000" y="2065337"/>
            <a:ext cx="8229600" cy="4525963"/>
          </a:xfrm>
        </p:spPr>
        <p:txBody>
          <a:bodyPr/>
          <a:lstStyle>
            <a:lvl1pPr>
              <a:defRPr>
                <a:solidFill>
                  <a:srgbClr val="80561B"/>
                </a:solidFill>
                <a:latin typeface="HelveticaNeueLT Std Lt" panose="020B0403020202020204" pitchFamily="34" charset="0"/>
              </a:defRPr>
            </a:lvl1pPr>
          </a:lstStyle>
          <a:p>
            <a:pPr lvl="0"/>
            <a:r>
              <a:rPr lang="en-US" dirty="0" smtClean="0">
                <a:latin typeface="HelveticaNeueLT Std Lt" panose="020B0403020202020204" pitchFamily="34" charset="0"/>
              </a:rPr>
              <a:t>Text</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2"/>
          <p:cNvPicPr>
            <a:picLocks noChangeAspect="1"/>
          </p:cNvPicPr>
          <p:nvPr userDrawn="1"/>
        </p:nvPicPr>
        <p:blipFill>
          <a:blip r:embed="rId2"/>
          <a:srcRect l="2141" r="2141"/>
          <a:stretch>
            <a:fillRect/>
          </a:stretch>
        </p:blipFill>
        <p:spPr>
          <a:xfrm>
            <a:off x="9415395" y="-103547"/>
            <a:ext cx="8887718" cy="5704247"/>
          </a:xfrm>
          <a:prstGeom prst="rect">
            <a:avLst/>
          </a:prstGeom>
        </p:spPr>
      </p:pic>
      <p:pic>
        <p:nvPicPr>
          <p:cNvPr id="7" name="Picture 3"/>
          <p:cNvPicPr>
            <a:picLocks noChangeAspect="1"/>
          </p:cNvPicPr>
          <p:nvPr userDrawn="1"/>
        </p:nvPicPr>
        <p:blipFill>
          <a:blip r:embed="rId2"/>
          <a:srcRect l="2141" r="2141"/>
          <a:stretch>
            <a:fillRect/>
          </a:stretch>
        </p:blipFill>
        <p:spPr>
          <a:xfrm rot="10800000">
            <a:off x="0" y="4675616"/>
            <a:ext cx="8861754" cy="5687583"/>
          </a:xfrm>
          <a:prstGeom prst="rect">
            <a:avLst/>
          </a:prstGeom>
        </p:spPr>
      </p:pic>
      <p:pic>
        <p:nvPicPr>
          <p:cNvPr id="8" name="Picture 4"/>
          <p:cNvPicPr>
            <a:picLocks noChangeAspect="1"/>
          </p:cNvPicPr>
          <p:nvPr userDrawn="1"/>
        </p:nvPicPr>
        <p:blipFill>
          <a:blip r:embed="rId2"/>
          <a:srcRect l="2141" r="2141"/>
          <a:stretch>
            <a:fillRect/>
          </a:stretch>
        </p:blipFill>
        <p:spPr>
          <a:xfrm rot="5400000">
            <a:off x="11020795" y="3004584"/>
            <a:ext cx="8964016" cy="5753216"/>
          </a:xfrm>
          <a:prstGeom prst="rect">
            <a:avLst/>
          </a:prstGeom>
        </p:spPr>
      </p:pic>
      <p:pic>
        <p:nvPicPr>
          <p:cNvPr id="9" name="Picture 5"/>
          <p:cNvPicPr>
            <a:picLocks noChangeAspect="1"/>
          </p:cNvPicPr>
          <p:nvPr userDrawn="1"/>
        </p:nvPicPr>
        <p:blipFill>
          <a:blip r:embed="rId2"/>
          <a:srcRect l="2141" r="2141"/>
          <a:stretch>
            <a:fillRect/>
          </a:stretch>
        </p:blipFill>
        <p:spPr>
          <a:xfrm rot="16200000">
            <a:off x="-1707661" y="1501853"/>
            <a:ext cx="8964016" cy="5753216"/>
          </a:xfrm>
          <a:prstGeom prst="rect">
            <a:avLst/>
          </a:prstGeom>
        </p:spPr>
      </p:pic>
      <p:sp>
        <p:nvSpPr>
          <p:cNvPr id="10" name="Title 1"/>
          <p:cNvSpPr>
            <a:spLocks noGrp="1"/>
          </p:cNvSpPr>
          <p:nvPr>
            <p:ph type="title" hasCustomPrompt="1"/>
          </p:nvPr>
        </p:nvSpPr>
        <p:spPr>
          <a:xfrm>
            <a:off x="5224297" y="3806961"/>
            <a:ext cx="8229600" cy="1143000"/>
          </a:xfrm>
        </p:spPr>
        <p:txBody>
          <a:bodyPr>
            <a:normAutofit/>
          </a:bodyPr>
          <a:lstStyle>
            <a:lvl1pPr algn="ctr">
              <a:defRPr sz="6000" b="1">
                <a:solidFill>
                  <a:srgbClr val="80561B"/>
                </a:solidFill>
                <a:latin typeface="HelveticaNeueLT Std" panose="020B0604020202090204" pitchFamily="34" charset="0"/>
              </a:defRPr>
            </a:lvl1pPr>
          </a:lstStyle>
          <a:p>
            <a:r>
              <a:rPr lang="en-US" dirty="0" smtClean="0"/>
              <a:t>Title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reeform 4"/>
          <p:cNvSpPr/>
          <p:nvPr userDrawn="1"/>
        </p:nvSpPr>
        <p:spPr>
          <a:xfrm>
            <a:off x="0" y="9725826"/>
            <a:ext cx="9723883" cy="580702"/>
          </a:xfrm>
          <a:custGeom>
            <a:avLst/>
            <a:gdLst/>
            <a:ahLst/>
            <a:cxnLst/>
            <a:rect l="l" t="t" r="r" b="b"/>
            <a:pathLst>
              <a:path w="6186311" h="196435">
                <a:moveTo>
                  <a:pt x="0" y="0"/>
                </a:moveTo>
                <a:lnTo>
                  <a:pt x="6186311" y="0"/>
                </a:lnTo>
                <a:lnTo>
                  <a:pt x="6186311" y="196435"/>
                </a:lnTo>
                <a:lnTo>
                  <a:pt x="0" y="196435"/>
                </a:lnTo>
                <a:close/>
              </a:path>
            </a:pathLst>
          </a:custGeom>
          <a:solidFill>
            <a:srgbClr val="355B23"/>
          </a:solidFill>
        </p:spPr>
      </p:sp>
      <p:pic>
        <p:nvPicPr>
          <p:cNvPr id="6" name="Picture 4"/>
          <p:cNvPicPr>
            <a:picLocks noChangeAspect="1"/>
          </p:cNvPicPr>
          <p:nvPr userDrawn="1"/>
        </p:nvPicPr>
        <p:blipFill>
          <a:blip r:embed="rId2"/>
          <a:srcRect l="53" r="53"/>
          <a:stretch>
            <a:fillRect/>
          </a:stretch>
        </p:blipFill>
        <p:spPr>
          <a:xfrm>
            <a:off x="9723882" y="-93453"/>
            <a:ext cx="8564118" cy="10392362"/>
          </a:xfrm>
          <a:prstGeom prst="rect">
            <a:avLst/>
          </a:prstGeom>
        </p:spPr>
      </p:pic>
      <p:sp>
        <p:nvSpPr>
          <p:cNvPr id="7" name="TextBox 5"/>
          <p:cNvSpPr txBox="1"/>
          <p:nvPr userDrawn="1"/>
        </p:nvSpPr>
        <p:spPr>
          <a:xfrm>
            <a:off x="3392419" y="9772520"/>
            <a:ext cx="2939044" cy="487313"/>
          </a:xfrm>
          <a:prstGeom prst="rect">
            <a:avLst/>
          </a:prstGeom>
        </p:spPr>
        <p:txBody>
          <a:bodyPr wrap="square" lIns="0" tIns="0" rIns="0" bIns="0" rtlCol="0" anchor="t">
            <a:spAutoFit/>
          </a:bodyPr>
          <a:lstStyle/>
          <a:p>
            <a:pPr algn="ctr">
              <a:lnSpc>
                <a:spcPts val="3779"/>
              </a:lnSpc>
            </a:pPr>
            <a:r>
              <a:rPr lang="en-US" sz="2699" dirty="0">
                <a:solidFill>
                  <a:srgbClr val="FFFFFF"/>
                </a:solidFill>
                <a:latin typeface="Open Sans Bold"/>
              </a:rPr>
              <a:t>WWW.SWCS.ORG</a:t>
            </a:r>
          </a:p>
        </p:txBody>
      </p:sp>
      <p:sp>
        <p:nvSpPr>
          <p:cNvPr id="8" name="Title 1"/>
          <p:cNvSpPr>
            <a:spLocks noGrp="1"/>
          </p:cNvSpPr>
          <p:nvPr>
            <p:ph type="title" hasCustomPrompt="1"/>
          </p:nvPr>
        </p:nvSpPr>
        <p:spPr>
          <a:xfrm>
            <a:off x="762000" y="571500"/>
            <a:ext cx="8229600" cy="1143000"/>
          </a:xfrm>
        </p:spPr>
        <p:txBody>
          <a:bodyPr>
            <a:normAutofit/>
          </a:bodyPr>
          <a:lstStyle>
            <a:lvl1pPr algn="l">
              <a:defRPr sz="6000" b="1">
                <a:solidFill>
                  <a:srgbClr val="80561B"/>
                </a:solidFill>
                <a:latin typeface="HelveticaNeueLT Std" panose="020B0604020202090204" pitchFamily="34" charset="0"/>
              </a:defRPr>
            </a:lvl1pPr>
          </a:lstStyle>
          <a:p>
            <a:r>
              <a:rPr lang="en-US" dirty="0" smtClean="0"/>
              <a:t>Title</a:t>
            </a:r>
            <a:endParaRPr lang="en-US" dirty="0"/>
          </a:p>
        </p:txBody>
      </p:sp>
      <p:sp>
        <p:nvSpPr>
          <p:cNvPr id="9" name="Content Placeholder 2"/>
          <p:cNvSpPr>
            <a:spLocks noGrp="1"/>
          </p:cNvSpPr>
          <p:nvPr>
            <p:ph idx="1" hasCustomPrompt="1"/>
          </p:nvPr>
        </p:nvSpPr>
        <p:spPr>
          <a:xfrm>
            <a:off x="762000" y="2065337"/>
            <a:ext cx="8229600" cy="4525963"/>
          </a:xfrm>
        </p:spPr>
        <p:txBody>
          <a:bodyPr/>
          <a:lstStyle>
            <a:lvl1pPr>
              <a:defRPr>
                <a:solidFill>
                  <a:srgbClr val="80561B"/>
                </a:solidFill>
                <a:latin typeface="HelveticaNeueLT Std Lt" panose="020B0403020202020204" pitchFamily="34" charset="0"/>
              </a:defRPr>
            </a:lvl1pPr>
          </a:lstStyle>
          <a:p>
            <a:pPr lvl="0"/>
            <a:r>
              <a:rPr lang="en-US" dirty="0" smtClean="0">
                <a:latin typeface="HelveticaNeueLT Std Lt" panose="020B0403020202020204" pitchFamily="34" charset="0"/>
              </a:rPr>
              <a:t>Text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a:srcRect l="2141" r="2141"/>
          <a:stretch>
            <a:fillRect/>
          </a:stretch>
        </p:blipFill>
        <p:spPr>
          <a:xfrm>
            <a:off x="9415395" y="-103547"/>
            <a:ext cx="8887718" cy="5704247"/>
          </a:xfrm>
          <a:prstGeom prst="rect">
            <a:avLst/>
          </a:prstGeom>
        </p:spPr>
      </p:pic>
      <p:pic>
        <p:nvPicPr>
          <p:cNvPr id="9" name="Picture 3"/>
          <p:cNvPicPr>
            <a:picLocks noChangeAspect="1"/>
          </p:cNvPicPr>
          <p:nvPr userDrawn="1"/>
        </p:nvPicPr>
        <p:blipFill>
          <a:blip r:embed="rId2"/>
          <a:srcRect l="2141" r="2141"/>
          <a:stretch>
            <a:fillRect/>
          </a:stretch>
        </p:blipFill>
        <p:spPr>
          <a:xfrm rot="-10800000">
            <a:off x="0" y="4675616"/>
            <a:ext cx="8861754" cy="5687583"/>
          </a:xfrm>
          <a:prstGeom prst="rect">
            <a:avLst/>
          </a:prstGeom>
        </p:spPr>
      </p:pic>
      <p:grpSp>
        <p:nvGrpSpPr>
          <p:cNvPr id="10" name="Group 2"/>
          <p:cNvGrpSpPr/>
          <p:nvPr userDrawn="1"/>
        </p:nvGrpSpPr>
        <p:grpSpPr>
          <a:xfrm>
            <a:off x="0" y="9752992"/>
            <a:ext cx="18288000" cy="534007"/>
            <a:chOff x="0" y="0"/>
            <a:chExt cx="3379115" cy="196435"/>
          </a:xfrm>
        </p:grpSpPr>
        <p:sp>
          <p:nvSpPr>
            <p:cNvPr id="11" name="Freeform 3"/>
            <p:cNvSpPr/>
            <p:nvPr/>
          </p:nvSpPr>
          <p:spPr>
            <a:xfrm>
              <a:off x="0" y="0"/>
              <a:ext cx="3379115" cy="196435"/>
            </a:xfrm>
            <a:custGeom>
              <a:avLst/>
              <a:gdLst/>
              <a:ahLst/>
              <a:cxnLst/>
              <a:rect l="l" t="t" r="r" b="b"/>
              <a:pathLst>
                <a:path w="3379115" h="196435">
                  <a:moveTo>
                    <a:pt x="0" y="0"/>
                  </a:moveTo>
                  <a:lnTo>
                    <a:pt x="3379115" y="0"/>
                  </a:lnTo>
                  <a:lnTo>
                    <a:pt x="3379115" y="196435"/>
                  </a:lnTo>
                  <a:lnTo>
                    <a:pt x="0" y="196435"/>
                  </a:lnTo>
                  <a:close/>
                </a:path>
              </a:pathLst>
            </a:custGeom>
            <a:solidFill>
              <a:srgbClr val="39707D"/>
            </a:solidFill>
          </p:spPr>
        </p:sp>
      </p:grpSp>
      <p:sp>
        <p:nvSpPr>
          <p:cNvPr id="12" name="TextBox 6"/>
          <p:cNvSpPr txBox="1"/>
          <p:nvPr userDrawn="1"/>
        </p:nvSpPr>
        <p:spPr>
          <a:xfrm>
            <a:off x="7657999" y="9776338"/>
            <a:ext cx="2961152" cy="487313"/>
          </a:xfrm>
          <a:prstGeom prst="rect">
            <a:avLst/>
          </a:prstGeom>
        </p:spPr>
        <p:txBody>
          <a:bodyPr wrap="square" lIns="0" tIns="0" rIns="0" bIns="0" rtlCol="0" anchor="t">
            <a:spAutoFit/>
          </a:bodyPr>
          <a:lstStyle/>
          <a:p>
            <a:pPr algn="ctr">
              <a:lnSpc>
                <a:spcPts val="3779"/>
              </a:lnSpc>
            </a:pPr>
            <a:r>
              <a:rPr lang="en-US" sz="2699" dirty="0">
                <a:solidFill>
                  <a:srgbClr val="FFFFFF"/>
                </a:solidFill>
                <a:latin typeface="Open Sans Bold"/>
              </a:rPr>
              <a:t>WWW.SWCS.ORG</a:t>
            </a:r>
          </a:p>
        </p:txBody>
      </p:sp>
      <p:pic>
        <p:nvPicPr>
          <p:cNvPr id="13" name="Picture 7"/>
          <p:cNvPicPr>
            <a:picLocks noChangeAspect="1"/>
          </p:cNvPicPr>
          <p:nvPr userDrawn="1"/>
        </p:nvPicPr>
        <p:blipFill>
          <a:blip r:embed="rId3"/>
          <a:srcRect/>
          <a:stretch>
            <a:fillRect/>
          </a:stretch>
        </p:blipFill>
        <p:spPr>
          <a:xfrm>
            <a:off x="16196727" y="161317"/>
            <a:ext cx="1898640" cy="1810331"/>
          </a:xfrm>
          <a:prstGeom prst="rect">
            <a:avLst/>
          </a:prstGeom>
        </p:spPr>
      </p:pic>
      <p:sp>
        <p:nvSpPr>
          <p:cNvPr id="14" name="Title 1"/>
          <p:cNvSpPr>
            <a:spLocks noGrp="1"/>
          </p:cNvSpPr>
          <p:nvPr>
            <p:ph type="title" hasCustomPrompt="1"/>
          </p:nvPr>
        </p:nvSpPr>
        <p:spPr>
          <a:xfrm>
            <a:off x="762000" y="571500"/>
            <a:ext cx="8229600" cy="1143000"/>
          </a:xfrm>
        </p:spPr>
        <p:txBody>
          <a:bodyPr>
            <a:normAutofit/>
          </a:bodyPr>
          <a:lstStyle>
            <a:lvl1pPr algn="l">
              <a:defRPr sz="6000" b="1">
                <a:solidFill>
                  <a:srgbClr val="80561B"/>
                </a:solidFill>
                <a:latin typeface="HelveticaNeueLT Std" panose="020B0604020202090204" pitchFamily="34" charset="0"/>
              </a:defRPr>
            </a:lvl1pPr>
          </a:lstStyle>
          <a:p>
            <a:r>
              <a:rPr lang="en-US" dirty="0" smtClean="0"/>
              <a:t>Title</a:t>
            </a:r>
            <a:endParaRPr lang="en-US" dirty="0"/>
          </a:p>
        </p:txBody>
      </p:sp>
      <p:sp>
        <p:nvSpPr>
          <p:cNvPr id="15" name="Content Placeholder 2"/>
          <p:cNvSpPr>
            <a:spLocks noGrp="1"/>
          </p:cNvSpPr>
          <p:nvPr>
            <p:ph idx="1" hasCustomPrompt="1"/>
          </p:nvPr>
        </p:nvSpPr>
        <p:spPr>
          <a:xfrm>
            <a:off x="762000" y="2065337"/>
            <a:ext cx="8229600" cy="4525963"/>
          </a:xfrm>
        </p:spPr>
        <p:txBody>
          <a:bodyPr/>
          <a:lstStyle>
            <a:lvl1pPr>
              <a:defRPr>
                <a:solidFill>
                  <a:srgbClr val="80561B"/>
                </a:solidFill>
                <a:latin typeface="HelveticaNeueLT Std Lt" panose="020B0403020202020204" pitchFamily="34" charset="0"/>
              </a:defRPr>
            </a:lvl1pPr>
          </a:lstStyle>
          <a:p>
            <a:pPr lvl="0"/>
            <a:r>
              <a:rPr lang="en-US" dirty="0" smtClean="0">
                <a:latin typeface="HelveticaNeueLT Std Lt" panose="020B0403020202020204" pitchFamily="34" charset="0"/>
              </a:rPr>
              <a:t>Text</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2"/>
          <p:cNvPicPr>
            <a:picLocks noChangeAspect="1"/>
          </p:cNvPicPr>
          <p:nvPr userDrawn="1"/>
        </p:nvPicPr>
        <p:blipFill>
          <a:blip r:embed="rId2"/>
          <a:srcRect l="2141" r="2141"/>
          <a:stretch>
            <a:fillRect/>
          </a:stretch>
        </p:blipFill>
        <p:spPr>
          <a:xfrm>
            <a:off x="9415395" y="-103547"/>
            <a:ext cx="8872605" cy="5694547"/>
          </a:xfrm>
          <a:prstGeom prst="rect">
            <a:avLst/>
          </a:prstGeom>
        </p:spPr>
      </p:pic>
      <p:pic>
        <p:nvPicPr>
          <p:cNvPr id="9" name="Picture 3"/>
          <p:cNvPicPr>
            <a:picLocks noChangeAspect="1"/>
          </p:cNvPicPr>
          <p:nvPr userDrawn="1"/>
        </p:nvPicPr>
        <p:blipFill>
          <a:blip r:embed="rId2"/>
          <a:srcRect l="2141" r="2141"/>
          <a:stretch>
            <a:fillRect/>
          </a:stretch>
        </p:blipFill>
        <p:spPr>
          <a:xfrm rot="-10800000">
            <a:off x="0" y="4675616"/>
            <a:ext cx="8861754" cy="5687583"/>
          </a:xfrm>
          <a:prstGeom prst="rect">
            <a:avLst/>
          </a:prstGeom>
        </p:spPr>
      </p:pic>
      <p:pic>
        <p:nvPicPr>
          <p:cNvPr id="10" name="Picture 4"/>
          <p:cNvPicPr>
            <a:picLocks noChangeAspect="1"/>
          </p:cNvPicPr>
          <p:nvPr userDrawn="1"/>
        </p:nvPicPr>
        <p:blipFill>
          <a:blip r:embed="rId2"/>
          <a:srcRect l="2141" r="2141"/>
          <a:stretch>
            <a:fillRect/>
          </a:stretch>
        </p:blipFill>
        <p:spPr>
          <a:xfrm rot="5400000">
            <a:off x="11020795" y="3004584"/>
            <a:ext cx="8964016" cy="5753216"/>
          </a:xfrm>
          <a:prstGeom prst="rect">
            <a:avLst/>
          </a:prstGeom>
        </p:spPr>
      </p:pic>
      <p:pic>
        <p:nvPicPr>
          <p:cNvPr id="11" name="Picture 5"/>
          <p:cNvPicPr>
            <a:picLocks noChangeAspect="1"/>
          </p:cNvPicPr>
          <p:nvPr userDrawn="1"/>
        </p:nvPicPr>
        <p:blipFill>
          <a:blip r:embed="rId2"/>
          <a:srcRect l="2141" r="2141"/>
          <a:stretch>
            <a:fillRect/>
          </a:stretch>
        </p:blipFill>
        <p:spPr>
          <a:xfrm rot="-5400000">
            <a:off x="-1707661" y="1501853"/>
            <a:ext cx="8964016" cy="5753216"/>
          </a:xfrm>
          <a:prstGeom prst="rect">
            <a:avLst/>
          </a:prstGeom>
        </p:spPr>
      </p:pic>
      <p:sp>
        <p:nvSpPr>
          <p:cNvPr id="12" name="Title 1"/>
          <p:cNvSpPr>
            <a:spLocks noGrp="1"/>
          </p:cNvSpPr>
          <p:nvPr>
            <p:ph type="title" hasCustomPrompt="1"/>
          </p:nvPr>
        </p:nvSpPr>
        <p:spPr>
          <a:xfrm>
            <a:off x="5224297" y="3806961"/>
            <a:ext cx="8229600" cy="1143000"/>
          </a:xfrm>
        </p:spPr>
        <p:txBody>
          <a:bodyPr>
            <a:normAutofit/>
          </a:bodyPr>
          <a:lstStyle>
            <a:lvl1pPr algn="ctr">
              <a:defRPr sz="6000" b="1">
                <a:solidFill>
                  <a:srgbClr val="80561B"/>
                </a:solidFill>
                <a:latin typeface="HelveticaNeueLT Std" panose="020B0604020202090204" pitchFamily="34" charset="0"/>
              </a:defRPr>
            </a:lvl1pPr>
          </a:lstStyle>
          <a:p>
            <a:r>
              <a:rPr lang="en-US" dirty="0" smtClean="0"/>
              <a:t>Title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2/25/2022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7.sv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0.sv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0.png"/><Relationship Id="rId7" Type="http://schemas.openxmlformats.org/officeDocument/2006/relationships/image" Target="../media/image6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0.svg"/><Relationship Id="rId10" Type="http://schemas.openxmlformats.org/officeDocument/2006/relationships/image" Target="../media/image63.png"/><Relationship Id="rId9" Type="http://schemas.openxmlformats.org/officeDocument/2006/relationships/image" Target="../media/image34.sv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0.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65.jp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jpg"/><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15.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340"/>
            <a:ext cx="18288000" cy="6958360"/>
          </a:xfrm>
          <a:prstGeom prst="rect">
            <a:avLst/>
          </a:prstGeom>
        </p:spPr>
      </p:pic>
    </p:spTree>
    <p:extLst>
      <p:ext uri="{BB962C8B-B14F-4D97-AF65-F5344CB8AC3E}">
        <p14:creationId xmlns:p14="http://schemas.microsoft.com/office/powerpoint/2010/main" val="27854663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8229600" cy="1143000"/>
          </a:xfrm>
        </p:spPr>
        <p:txBody>
          <a:bodyPr/>
          <a:lstStyle/>
          <a:p>
            <a:r>
              <a:rPr lang="en-US" dirty="0" smtClean="0">
                <a:latin typeface="Arial" panose="020B0604020202020204" pitchFamily="34" charset="0"/>
                <a:cs typeface="Arial" panose="020B0604020202020204" pitchFamily="34" charset="0"/>
              </a:rPr>
              <a:t>Why?</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1219200" y="2095500"/>
            <a:ext cx="15544800" cy="6400800"/>
          </a:xfrm>
        </p:spPr>
        <p:txBody>
          <a:bodyPr>
            <a:normAutofit/>
          </a:bodyPr>
          <a:lstStyle/>
          <a:p>
            <a:pPr marL="0" indent="0">
              <a:buNone/>
            </a:pPr>
            <a:r>
              <a:rPr lang="en-US" sz="3600" dirty="0" smtClean="0">
                <a:latin typeface="Arial" panose="020B0604020202020204" pitchFamily="34" charset="0"/>
                <a:cs typeface="Arial" panose="020B0604020202020204" pitchFamily="34" charset="0"/>
              </a:rPr>
              <a:t>Because…</a:t>
            </a:r>
          </a:p>
          <a:p>
            <a:r>
              <a:rPr lang="en-US" sz="3600" dirty="0" smtClean="0">
                <a:latin typeface="Arial" panose="020B0604020202020204" pitchFamily="34" charset="0"/>
                <a:cs typeface="Arial" panose="020B0604020202020204" pitchFamily="34" charset="0"/>
              </a:rPr>
              <a:t>SWCS was formed for a reason—to meet a </a:t>
            </a:r>
            <a:r>
              <a:rPr lang="en-US" sz="3600" dirty="0">
                <a:latin typeface="Arial" panose="020B0604020202020204" pitchFamily="34" charset="0"/>
                <a:cs typeface="Arial" panose="020B0604020202020204" pitchFamily="34" charset="0"/>
              </a:rPr>
              <a:t>need—and </a:t>
            </a:r>
            <a:r>
              <a:rPr lang="en-US" sz="3600" dirty="0" smtClean="0">
                <a:latin typeface="Arial" panose="020B0604020202020204" pitchFamily="34" charset="0"/>
                <a:cs typeface="Arial" panose="020B0604020202020204" pitchFamily="34" charset="0"/>
              </a:rPr>
              <a:t>that need still exists today. </a:t>
            </a:r>
            <a:r>
              <a:rPr lang="en-US" sz="3600" dirty="0">
                <a:latin typeface="Arial" panose="020B0604020202020204" pitchFamily="34" charset="0"/>
                <a:cs typeface="Arial" panose="020B0604020202020204" pitchFamily="34" charset="0"/>
              </a:rPr>
              <a:t>I</a:t>
            </a:r>
            <a:r>
              <a:rPr lang="en-US" sz="3600" dirty="0" smtClean="0">
                <a:latin typeface="Arial" panose="020B0604020202020204" pitchFamily="34" charset="0"/>
                <a:cs typeface="Arial" panose="020B0604020202020204" pitchFamily="34" charset="0"/>
              </a:rPr>
              <a:t>t is up to us to meet it.</a:t>
            </a:r>
          </a:p>
          <a:p>
            <a:r>
              <a:rPr lang="en-US" sz="3600" dirty="0" smtClean="0">
                <a:latin typeface="Arial" panose="020B0604020202020204" pitchFamily="34" charset="0"/>
                <a:cs typeface="Arial" panose="020B0604020202020204" pitchFamily="34" charset="0"/>
              </a:rPr>
              <a:t>Together we can have a stronger voice. </a:t>
            </a:r>
            <a:r>
              <a:rPr lang="en-US" sz="3600" dirty="0">
                <a:latin typeface="Arial" panose="020B0604020202020204" pitchFamily="34" charset="0"/>
                <a:cs typeface="Arial" panose="020B0604020202020204" pitchFamily="34" charset="0"/>
              </a:rPr>
              <a:t>T</a:t>
            </a:r>
            <a:r>
              <a:rPr lang="en-US" sz="3600" dirty="0" smtClean="0">
                <a:latin typeface="Arial" panose="020B0604020202020204" pitchFamily="34" charset="0"/>
                <a:cs typeface="Arial" panose="020B0604020202020204" pitchFamily="34" charset="0"/>
              </a:rPr>
              <a:t>he more people, the greater diversity </a:t>
            </a:r>
            <a:r>
              <a:rPr lang="en-US" sz="3600" dirty="0">
                <a:latin typeface="Arial" panose="020B0604020202020204" pitchFamily="34" charset="0"/>
                <a:cs typeface="Arial" panose="020B0604020202020204" pitchFamily="34" charset="0"/>
              </a:rPr>
              <a:t>of </a:t>
            </a:r>
            <a:r>
              <a:rPr lang="en-US" sz="3600" dirty="0" smtClean="0">
                <a:latin typeface="Arial" panose="020B0604020202020204" pitchFamily="34" charset="0"/>
                <a:cs typeface="Arial" panose="020B0604020202020204" pitchFamily="34" charset="0"/>
              </a:rPr>
              <a:t>disciplines, experiences, and voices, the better for SWCS, conservation professionals, and our natural resources.</a:t>
            </a:r>
          </a:p>
          <a:p>
            <a:r>
              <a:rPr lang="en-US" sz="3600" dirty="0" smtClean="0">
                <a:latin typeface="Arial" panose="020B0604020202020204" pitchFamily="34" charset="0"/>
                <a:cs typeface="Arial" panose="020B0604020202020204" pitchFamily="34" charset="0"/>
              </a:rPr>
              <a:t>It is one of the tops things we hear chapter leaders want. </a:t>
            </a:r>
          </a:p>
          <a:p>
            <a:r>
              <a:rPr lang="en-US" sz="3600" dirty="0" smtClean="0">
                <a:latin typeface="Arial" panose="020B0604020202020204" pitchFamily="34" charset="0"/>
                <a:cs typeface="Arial" panose="020B0604020202020204" pitchFamily="34" charset="0"/>
              </a:rPr>
              <a:t>I </a:t>
            </a:r>
            <a:r>
              <a:rPr lang="en-US" sz="3600" dirty="0">
                <a:latin typeface="Arial" panose="020B0604020202020204" pitchFamily="34" charset="0"/>
                <a:cs typeface="Arial" panose="020B0604020202020204" pitchFamily="34" charset="0"/>
              </a:rPr>
              <a:t>know the benefits of the network </a:t>
            </a:r>
            <a:r>
              <a:rPr lang="en-US" sz="3600" dirty="0" smtClean="0">
                <a:latin typeface="Arial" panose="020B0604020202020204" pitchFamily="34" charset="0"/>
                <a:cs typeface="Arial" panose="020B0604020202020204" pitchFamily="34" charset="0"/>
              </a:rPr>
              <a:t>personally.</a:t>
            </a:r>
          </a:p>
          <a:p>
            <a:r>
              <a:rPr lang="en-US" sz="3600" dirty="0" smtClean="0">
                <a:latin typeface="Arial" panose="020B0604020202020204" pitchFamily="34" charset="0"/>
                <a:cs typeface="Arial" panose="020B0604020202020204" pitchFamily="34" charset="0"/>
              </a:rPr>
              <a:t>I </a:t>
            </a:r>
            <a:r>
              <a:rPr lang="en-US" sz="3600" dirty="0">
                <a:latin typeface="Arial" panose="020B0604020202020204" pitchFamily="34" charset="0"/>
                <a:cs typeface="Arial" panose="020B0604020202020204" pitchFamily="34" charset="0"/>
              </a:rPr>
              <a:t>believe it is healthy for us to be connected, professionally and </a:t>
            </a:r>
            <a:r>
              <a:rPr lang="en-US" sz="3600" dirty="0" smtClean="0">
                <a:latin typeface="Arial" panose="020B0604020202020204" pitchFamily="34" charset="0"/>
                <a:cs typeface="Arial" panose="020B0604020202020204" pitchFamily="34" charset="0"/>
              </a:rPr>
              <a:t>personally. </a:t>
            </a:r>
            <a:endParaRPr lang="en-US" sz="36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34519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anose="020B0604020202020204" pitchFamily="34" charset="0"/>
                <a:cs typeface="Arial" panose="020B0604020202020204" pitchFamily="34" charset="0"/>
              </a:rPr>
              <a:t>My Chapter Experience</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762000" y="2065337"/>
            <a:ext cx="7680168" cy="6278563"/>
          </a:xfrm>
        </p:spPr>
        <p:txBody>
          <a:bodyPr>
            <a:normAutofit/>
          </a:bodyPr>
          <a:lstStyle/>
          <a:p>
            <a:r>
              <a:rPr lang="en-US" altLang="en-US" sz="3600" dirty="0">
                <a:latin typeface="Arial" panose="020B0604020202020204" pitchFamily="34" charset="0"/>
                <a:cs typeface="Arial" panose="020B0604020202020204" pitchFamily="34" charset="0"/>
              </a:rPr>
              <a:t>4</a:t>
            </a:r>
            <a:r>
              <a:rPr lang="en-US" altLang="en-US" sz="3600" baseline="30000" dirty="0">
                <a:latin typeface="Arial" panose="020B0604020202020204" pitchFamily="34" charset="0"/>
                <a:cs typeface="Arial" panose="020B0604020202020204" pitchFamily="34" charset="0"/>
              </a:rPr>
              <a:t>th</a:t>
            </a:r>
            <a:r>
              <a:rPr lang="en-US" altLang="en-US" sz="3600" dirty="0">
                <a:latin typeface="Arial" panose="020B0604020202020204" pitchFamily="34" charset="0"/>
                <a:cs typeface="Arial" panose="020B0604020202020204" pitchFamily="34" charset="0"/>
              </a:rPr>
              <a:t> year as CEO</a:t>
            </a:r>
          </a:p>
          <a:p>
            <a:r>
              <a:rPr lang="en-US" altLang="en-US" sz="3600" dirty="0">
                <a:latin typeface="Arial" panose="020B0604020202020204" pitchFamily="34" charset="0"/>
                <a:cs typeface="Arial" panose="020B0604020202020204" pitchFamily="34" charset="0"/>
              </a:rPr>
              <a:t>10</a:t>
            </a:r>
            <a:r>
              <a:rPr lang="en-US" altLang="en-US" sz="3600" baseline="30000" dirty="0">
                <a:latin typeface="Arial" panose="020B0604020202020204" pitchFamily="34" charset="0"/>
                <a:cs typeface="Arial" panose="020B0604020202020204" pitchFamily="34" charset="0"/>
              </a:rPr>
              <a:t>th</a:t>
            </a:r>
            <a:r>
              <a:rPr lang="en-US" altLang="en-US" sz="3600" dirty="0">
                <a:latin typeface="Arial" panose="020B0604020202020204" pitchFamily="34" charset="0"/>
                <a:cs typeface="Arial" panose="020B0604020202020204" pitchFamily="34" charset="0"/>
              </a:rPr>
              <a:t> year of membership with the Society</a:t>
            </a:r>
          </a:p>
          <a:p>
            <a:r>
              <a:rPr lang="en-US" altLang="en-US" sz="3600" dirty="0">
                <a:latin typeface="Arial" panose="020B0604020202020204" pitchFamily="34" charset="0"/>
                <a:cs typeface="Arial" panose="020B0604020202020204" pitchFamily="34" charset="0"/>
              </a:rPr>
              <a:t>4</a:t>
            </a:r>
            <a:r>
              <a:rPr lang="en-US" altLang="en-US" sz="3600" baseline="30000" dirty="0">
                <a:latin typeface="Arial" panose="020B0604020202020204" pitchFamily="34" charset="0"/>
                <a:cs typeface="Arial" panose="020B0604020202020204" pitchFamily="34" charset="0"/>
              </a:rPr>
              <a:t>th</a:t>
            </a:r>
            <a:r>
              <a:rPr lang="en-US" altLang="en-US" sz="3600" dirty="0">
                <a:latin typeface="Arial" panose="020B0604020202020204" pitchFamily="34" charset="0"/>
                <a:cs typeface="Arial" panose="020B0604020202020204" pitchFamily="34" charset="0"/>
              </a:rPr>
              <a:t> year in the President’s Club</a:t>
            </a:r>
          </a:p>
          <a:p>
            <a:r>
              <a:rPr lang="en-US" altLang="en-US" sz="3600" dirty="0">
                <a:latin typeface="Arial" panose="020B0604020202020204" pitchFamily="34" charset="0"/>
                <a:cs typeface="Arial" panose="020B0604020202020204" pitchFamily="34" charset="0"/>
              </a:rPr>
              <a:t>6</a:t>
            </a:r>
            <a:r>
              <a:rPr lang="en-US" altLang="en-US" sz="3600" baseline="30000" dirty="0">
                <a:latin typeface="Arial" panose="020B0604020202020204" pitchFamily="34" charset="0"/>
                <a:cs typeface="Arial" panose="020B0604020202020204" pitchFamily="34" charset="0"/>
              </a:rPr>
              <a:t>th</a:t>
            </a:r>
            <a:r>
              <a:rPr lang="en-US" altLang="en-US" sz="3600" dirty="0">
                <a:latin typeface="Arial" panose="020B0604020202020204" pitchFamily="34" charset="0"/>
                <a:cs typeface="Arial" panose="020B0604020202020204" pitchFamily="34" charset="0"/>
              </a:rPr>
              <a:t> year as a </a:t>
            </a:r>
            <a:r>
              <a:rPr lang="en-US" altLang="en-US" sz="3600" dirty="0" smtClean="0">
                <a:latin typeface="Arial" panose="020B0604020202020204" pitchFamily="34" charset="0"/>
                <a:cs typeface="Arial" panose="020B0604020202020204" pitchFamily="34" charset="0"/>
              </a:rPr>
              <a:t>chapter leader: </a:t>
            </a:r>
            <a:r>
              <a:rPr lang="en-US" altLang="en-US" sz="3600" dirty="0">
                <a:latin typeface="Arial" panose="020B0604020202020204" pitchFamily="34" charset="0"/>
                <a:cs typeface="Arial" panose="020B0604020202020204" pitchFamily="34" charset="0"/>
              </a:rPr>
              <a:t>Incoming President (2016), President (2017), Past President (2018), and  Membership Chair (</a:t>
            </a:r>
            <a:r>
              <a:rPr lang="en-US" altLang="en-US" sz="3600" dirty="0" smtClean="0">
                <a:latin typeface="Arial" panose="020B0604020202020204" pitchFamily="34" charset="0"/>
                <a:cs typeface="Arial" panose="020B0604020202020204" pitchFamily="34" charset="0"/>
              </a:rPr>
              <a:t>2019-present)</a:t>
            </a:r>
            <a:endParaRPr lang="en-US" altLang="en-US" sz="36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60680" y="1275794"/>
            <a:ext cx="3112454" cy="44529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0700" y="6623957"/>
            <a:ext cx="4677014" cy="3507761"/>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0041" r="25825"/>
          <a:stretch/>
        </p:blipFill>
        <p:spPr>
          <a:xfrm>
            <a:off x="7885580" y="6533944"/>
            <a:ext cx="1873877" cy="3184343"/>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72052" y="154539"/>
            <a:ext cx="5435427" cy="4076571"/>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0680" y="5990399"/>
            <a:ext cx="4419276" cy="331445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51932" y="3892512"/>
            <a:ext cx="4320500" cy="3240375"/>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52459" y="3469960"/>
            <a:ext cx="2639187" cy="3299868"/>
          </a:xfrm>
          <a:prstGeom prst="rect">
            <a:avLst/>
          </a:prstGeom>
        </p:spPr>
      </p:pic>
    </p:spTree>
    <p:extLst>
      <p:ext uri="{BB962C8B-B14F-4D97-AF65-F5344CB8AC3E}">
        <p14:creationId xmlns:p14="http://schemas.microsoft.com/office/powerpoint/2010/main" val="10823945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2801600" cy="1600200"/>
          </a:xfrm>
        </p:spPr>
        <p:txBody>
          <a:bodyPr>
            <a:normAutofit fontScale="90000"/>
          </a:bodyPr>
          <a:lstStyle/>
          <a:p>
            <a:pPr algn="l"/>
            <a:r>
              <a:rPr lang="en-US" dirty="0" smtClean="0">
                <a:latin typeface="Arial" panose="020B0604020202020204" pitchFamily="34" charset="0"/>
                <a:cs typeface="Arial" panose="020B0604020202020204" pitchFamily="34" charset="0"/>
              </a:rPr>
              <a:t>SWCS Strategic Organizational Development Plan</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1295400" y="2781300"/>
            <a:ext cx="15773400" cy="6248400"/>
          </a:xfrm>
        </p:spPr>
        <p:txBody>
          <a:bodyPr>
            <a:normAutofit/>
          </a:bodyPr>
          <a:lstStyle/>
          <a:p>
            <a:pPr marL="0" indent="0">
              <a:spcBef>
                <a:spcPts val="1800"/>
              </a:spcBef>
              <a:buClr>
                <a:srgbClr val="616D64"/>
              </a:buClr>
              <a:buSzPts val="1800"/>
              <a:buNone/>
            </a:pPr>
            <a:r>
              <a:rPr lang="en-US" sz="3600" dirty="0" smtClean="0">
                <a:latin typeface="Arial" panose="020B0604020202020204" pitchFamily="34" charset="0"/>
                <a:cs typeface="Arial" panose="020B0604020202020204" pitchFamily="34" charset="0"/>
              </a:rPr>
              <a:t>From January to July, 2021, SWCS crafted a three-year strategic organizational development plan </a:t>
            </a:r>
            <a:r>
              <a:rPr lang="en-US" sz="3600" dirty="0">
                <a:latin typeface="Arial" panose="020B0604020202020204" pitchFamily="34" charset="0"/>
                <a:cs typeface="Arial" panose="020B0604020202020204" pitchFamily="34" charset="0"/>
              </a:rPr>
              <a:t>for evolution </a:t>
            </a:r>
            <a:r>
              <a:rPr lang="en-US" sz="3600" dirty="0" smtClean="0">
                <a:latin typeface="Arial" panose="020B0604020202020204" pitchFamily="34" charset="0"/>
                <a:cs typeface="Arial" panose="020B0604020202020204" pitchFamily="34" charset="0"/>
              </a:rPr>
              <a:t>of the organization</a:t>
            </a:r>
            <a:endParaRPr lang="en-US" sz="3600" dirty="0">
              <a:latin typeface="Arial" panose="020B0604020202020204" pitchFamily="34" charset="0"/>
              <a:cs typeface="Arial" panose="020B0604020202020204" pitchFamily="34" charset="0"/>
            </a:endParaRPr>
          </a:p>
          <a:p>
            <a:pPr>
              <a:spcBef>
                <a:spcPts val="1800"/>
              </a:spcBef>
              <a:buClr>
                <a:srgbClr val="80561B"/>
              </a:buClr>
              <a:buSzPct val="100000"/>
            </a:pPr>
            <a:r>
              <a:rPr lang="en-US" sz="3600" dirty="0">
                <a:latin typeface="Arial" panose="020B0604020202020204" pitchFamily="34" charset="0"/>
                <a:cs typeface="Arial" panose="020B0604020202020204" pitchFamily="34" charset="0"/>
              </a:rPr>
              <a:t>Solicited, </a:t>
            </a:r>
            <a:r>
              <a:rPr lang="en-US" sz="3600" dirty="0" smtClean="0">
                <a:latin typeface="Arial" panose="020B0604020202020204" pitchFamily="34" charset="0"/>
                <a:cs typeface="Arial" panose="020B0604020202020204" pitchFamily="34" charset="0"/>
              </a:rPr>
              <a:t>evaluated, </a:t>
            </a:r>
            <a:r>
              <a:rPr lang="en-US" sz="3600" dirty="0">
                <a:latin typeface="Arial" panose="020B0604020202020204" pitchFamily="34" charset="0"/>
                <a:cs typeface="Arial" panose="020B0604020202020204" pitchFamily="34" charset="0"/>
              </a:rPr>
              <a:t>and selected a </a:t>
            </a:r>
            <a:r>
              <a:rPr lang="en-US" sz="3600" dirty="0" smtClean="0">
                <a:latin typeface="Arial" panose="020B0604020202020204" pitchFamily="34" charset="0"/>
                <a:cs typeface="Arial" panose="020B0604020202020204" pitchFamily="34" charset="0"/>
              </a:rPr>
              <a:t>consultant, Delta Think</a:t>
            </a:r>
            <a:endParaRPr lang="en-US" sz="3600" dirty="0">
              <a:latin typeface="Arial" panose="020B0604020202020204" pitchFamily="34" charset="0"/>
              <a:cs typeface="Arial" panose="020B0604020202020204" pitchFamily="34" charset="0"/>
            </a:endParaRPr>
          </a:p>
          <a:p>
            <a:pPr>
              <a:spcBef>
                <a:spcPts val="1800"/>
              </a:spcBef>
              <a:buClr>
                <a:srgbClr val="80561B"/>
              </a:buClr>
              <a:buSzPct val="100000"/>
            </a:pPr>
            <a:r>
              <a:rPr lang="en-US" sz="3600" dirty="0" smtClean="0">
                <a:latin typeface="Arial" panose="020B0604020202020204" pitchFamily="34" charset="0"/>
                <a:cs typeface="Arial" panose="020B0604020202020204" pitchFamily="34" charset="0"/>
              </a:rPr>
              <a:t>Met </a:t>
            </a:r>
            <a:r>
              <a:rPr lang="en-US" sz="3600" dirty="0">
                <a:latin typeface="Arial" panose="020B0604020202020204" pitchFamily="34" charset="0"/>
                <a:cs typeface="Arial" panose="020B0604020202020204" pitchFamily="34" charset="0"/>
              </a:rPr>
              <a:t>every other </a:t>
            </a:r>
            <a:r>
              <a:rPr lang="en-US" sz="3600" dirty="0" smtClean="0">
                <a:latin typeface="Arial" panose="020B0604020202020204" pitchFamily="34" charset="0"/>
                <a:cs typeface="Arial" panose="020B0604020202020204" pitchFamily="34" charset="0"/>
              </a:rPr>
              <a:t>week</a:t>
            </a:r>
          </a:p>
          <a:p>
            <a:pPr>
              <a:spcBef>
                <a:spcPts val="1800"/>
              </a:spcBef>
              <a:buClr>
                <a:srgbClr val="80561B"/>
              </a:buClr>
              <a:buSzPct val="100000"/>
            </a:pPr>
            <a:r>
              <a:rPr lang="en-US" sz="3600" dirty="0" smtClean="0">
                <a:latin typeface="Arial" panose="020B0604020202020204" pitchFamily="34" charset="0"/>
                <a:cs typeface="Arial" panose="020B0604020202020204" pitchFamily="34" charset="0"/>
              </a:rPr>
              <a:t>Oversaw </a:t>
            </a:r>
            <a:r>
              <a:rPr lang="en-US" sz="3600" dirty="0">
                <a:latin typeface="Arial" panose="020B0604020202020204" pitchFamily="34" charset="0"/>
                <a:cs typeface="Arial" panose="020B0604020202020204" pitchFamily="34" charset="0"/>
              </a:rPr>
              <a:t>market analysis, distribution of a </a:t>
            </a:r>
            <a:r>
              <a:rPr lang="en-US" sz="3600" dirty="0" smtClean="0">
                <a:latin typeface="Arial" panose="020B0604020202020204" pitchFamily="34" charset="0"/>
                <a:cs typeface="Arial" panose="020B0604020202020204" pitchFamily="34" charset="0"/>
              </a:rPr>
              <a:t>survey, and in-depth </a:t>
            </a:r>
            <a:r>
              <a:rPr lang="en-US" sz="3600" dirty="0">
                <a:latin typeface="Arial" panose="020B0604020202020204" pitchFamily="34" charset="0"/>
                <a:cs typeface="Arial" panose="020B0604020202020204" pitchFamily="34" charset="0"/>
              </a:rPr>
              <a:t>interviews </a:t>
            </a:r>
          </a:p>
          <a:p>
            <a:pPr>
              <a:spcBef>
                <a:spcPts val="1800"/>
              </a:spcBef>
              <a:buClr>
                <a:srgbClr val="80561B"/>
              </a:buClr>
              <a:buSzPct val="100000"/>
            </a:pPr>
            <a:r>
              <a:rPr lang="en-US" sz="3600" dirty="0" smtClean="0">
                <a:latin typeface="Arial" panose="020B0604020202020204" pitchFamily="34" charset="0"/>
                <a:cs typeface="Arial" panose="020B0604020202020204" pitchFamily="34" charset="0"/>
              </a:rPr>
              <a:t>Developed </a:t>
            </a:r>
            <a:r>
              <a:rPr lang="en-US" sz="3600" dirty="0">
                <a:latin typeface="Arial" panose="020B0604020202020204" pitchFamily="34" charset="0"/>
                <a:cs typeface="Arial" panose="020B0604020202020204" pitchFamily="34" charset="0"/>
              </a:rPr>
              <a:t>recommendations for membership, local </a:t>
            </a:r>
            <a:r>
              <a:rPr lang="en-US" sz="3600" dirty="0" smtClean="0">
                <a:latin typeface="Arial" panose="020B0604020202020204" pitchFamily="34" charset="0"/>
                <a:cs typeface="Arial" panose="020B0604020202020204" pitchFamily="34" charset="0"/>
              </a:rPr>
              <a:t>chapters, </a:t>
            </a:r>
            <a:r>
              <a:rPr lang="en-US" sz="3600" dirty="0">
                <a:latin typeface="Arial" panose="020B0604020202020204" pitchFamily="34" charset="0"/>
                <a:cs typeface="Arial" panose="020B0604020202020204" pitchFamily="34" charset="0"/>
              </a:rPr>
              <a:t>and the </a:t>
            </a:r>
            <a:r>
              <a:rPr lang="en-US" sz="3600" i="1" dirty="0">
                <a:latin typeface="Arial" panose="020B0604020202020204" pitchFamily="34" charset="0"/>
                <a:cs typeface="Arial" panose="020B0604020202020204" pitchFamily="34" charset="0"/>
              </a:rPr>
              <a:t>Journal of Soil and Water Conservation </a:t>
            </a:r>
            <a:r>
              <a:rPr lang="en-US" sz="3600" dirty="0">
                <a:latin typeface="Arial" panose="020B0604020202020204" pitchFamily="34" charset="0"/>
                <a:cs typeface="Arial" panose="020B0604020202020204" pitchFamily="34" charset="0"/>
              </a:rPr>
              <a:t>driven by this data</a:t>
            </a:r>
          </a:p>
          <a:p>
            <a:pPr marL="0" indent="0">
              <a:spcBef>
                <a:spcPts val="1800"/>
              </a:spcBef>
              <a:buClr>
                <a:srgbClr val="616D64"/>
              </a:buClr>
              <a:buSzPts val="1800"/>
              <a:buNone/>
            </a:pPr>
            <a:endParaRPr lang="en-US" sz="3600" dirty="0">
              <a:latin typeface="Arial" panose="020B0604020202020204" pitchFamily="34" charset="0"/>
              <a:cs typeface="Arial" panose="020B0604020202020204" pitchFamily="34" charset="0"/>
            </a:endParaRPr>
          </a:p>
          <a:p>
            <a:pPr marL="0" indent="0">
              <a:spcBef>
                <a:spcPts val="1800"/>
              </a:spcBef>
              <a:buClr>
                <a:srgbClr val="616D64"/>
              </a:buClr>
              <a:buSzPts val="1800"/>
              <a:buNone/>
            </a:pP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617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9100"/>
            <a:ext cx="14516100" cy="1219200"/>
          </a:xfrm>
        </p:spPr>
        <p:txBody>
          <a:bodyPr>
            <a:normAutofit/>
          </a:bodyPr>
          <a:lstStyle/>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V</a:t>
            </a:r>
            <a:r>
              <a:rPr lang="en-US" dirty="0" smtClean="0">
                <a:latin typeface="Arial" panose="020B0604020202020204" pitchFamily="34" charset="0"/>
                <a:cs typeface="Arial" panose="020B0604020202020204" pitchFamily="34" charset="0"/>
              </a:rPr>
              <a:t>alue of Chapters</a:t>
            </a:r>
            <a:endParaRPr lang="en-US" b="0"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685800" y="1883734"/>
            <a:ext cx="15925800" cy="7107865"/>
          </a:xfrm>
        </p:spPr>
        <p:txBody>
          <a:bodyPr>
            <a:normAutofit/>
          </a:bodyPr>
          <a:lstStyle/>
          <a:p>
            <a:r>
              <a:rPr lang="en-US" dirty="0" smtClean="0">
                <a:latin typeface="Arial" panose="020B0604020202020204" pitchFamily="34" charset="0"/>
                <a:cs typeface="Arial" panose="020B0604020202020204" pitchFamily="34" charset="0"/>
              </a:rPr>
              <a:t>SWCS </a:t>
            </a:r>
            <a:r>
              <a:rPr lang="en-US" dirty="0">
                <a:latin typeface="Arial" panose="020B0604020202020204" pitchFamily="34" charset="0"/>
                <a:cs typeface="Arial" panose="020B0604020202020204" pitchFamily="34" charset="0"/>
              </a:rPr>
              <a:t>membership satisfaction is reliant on the chapter experience</a:t>
            </a:r>
          </a:p>
          <a:p>
            <a:r>
              <a:rPr lang="en-US" dirty="0">
                <a:latin typeface="Arial" panose="020B0604020202020204" pitchFamily="34" charset="0"/>
                <a:cs typeface="Arial" panose="020B0604020202020204" pitchFamily="34" charset="0"/>
              </a:rPr>
              <a:t>If the chapter is active, so are the members and </a:t>
            </a:r>
            <a:r>
              <a:rPr lang="en-US" dirty="0" smtClean="0">
                <a:latin typeface="Arial" panose="020B0604020202020204" pitchFamily="34" charset="0"/>
                <a:cs typeface="Arial" panose="020B0604020202020204" pitchFamily="34" charset="0"/>
              </a:rPr>
              <a:t>vice versa</a:t>
            </a:r>
          </a:p>
          <a:p>
            <a:r>
              <a:rPr lang="en-US" dirty="0" smtClean="0">
                <a:latin typeface="Arial" panose="020B0604020202020204" pitchFamily="34" charset="0"/>
                <a:cs typeface="Arial" panose="020B0604020202020204" pitchFamily="34" charset="0"/>
              </a:rPr>
              <a:t>27</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of members </a:t>
            </a:r>
            <a:r>
              <a:rPr lang="en-US" dirty="0">
                <a:latin typeface="Arial" panose="020B0604020202020204" pitchFamily="34" charset="0"/>
                <a:cs typeface="Arial" panose="020B0604020202020204" pitchFamily="34" charset="0"/>
              </a:rPr>
              <a:t>rarely or never interact with their </a:t>
            </a:r>
            <a:r>
              <a:rPr lang="en-US" dirty="0" smtClean="0">
                <a:latin typeface="Arial" panose="020B0604020202020204" pitchFamily="34" charset="0"/>
                <a:cs typeface="Arial" panose="020B0604020202020204" pitchFamily="34" charset="0"/>
              </a:rPr>
              <a:t>chapter; </a:t>
            </a:r>
            <a:r>
              <a:rPr lang="en-US" dirty="0">
                <a:latin typeface="Arial" panose="020B0604020202020204" pitchFamily="34" charset="0"/>
                <a:cs typeface="Arial" panose="020B0604020202020204" pitchFamily="34" charset="0"/>
              </a:rPr>
              <a:t>57% of members did not volunteer with </a:t>
            </a:r>
            <a:r>
              <a:rPr lang="en-US" dirty="0" smtClean="0">
                <a:latin typeface="Arial" panose="020B0604020202020204" pitchFamily="34" charset="0"/>
                <a:cs typeface="Arial" panose="020B0604020202020204" pitchFamily="34" charset="0"/>
              </a:rPr>
              <a:t>SWCS</a:t>
            </a:r>
          </a:p>
          <a:p>
            <a:r>
              <a:rPr lang="en-US" dirty="0" smtClean="0">
                <a:latin typeface="Arial" panose="020B0604020202020204" pitchFamily="34" charset="0"/>
                <a:cs typeface="Arial" panose="020B0604020202020204" pitchFamily="34" charset="0"/>
              </a:rPr>
              <a:t>Members </a:t>
            </a:r>
            <a:r>
              <a:rPr lang="en-US" dirty="0">
                <a:latin typeface="Arial" panose="020B0604020202020204" pitchFamily="34" charset="0"/>
                <a:cs typeface="Arial" panose="020B0604020202020204" pitchFamily="34" charset="0"/>
              </a:rPr>
              <a:t>want chapters to continue, and 59% of member survey respondents &lt;30 would like to engage more with their local chapter </a:t>
            </a:r>
            <a:r>
              <a:rPr lang="en-US" dirty="0" smtClean="0">
                <a:latin typeface="Arial" panose="020B0604020202020204" pitchFamily="34" charset="0"/>
                <a:cs typeface="Arial" panose="020B0604020202020204" pitchFamily="34" charset="0"/>
              </a:rPr>
              <a:t>– this </a:t>
            </a:r>
            <a:r>
              <a:rPr lang="en-US" dirty="0">
                <a:latin typeface="Arial" panose="020B0604020202020204" pitchFamily="34" charset="0"/>
                <a:cs typeface="Arial" panose="020B0604020202020204" pitchFamily="34" charset="0"/>
              </a:rPr>
              <a:t>bodes well for the </a:t>
            </a:r>
            <a:r>
              <a:rPr lang="en-US" dirty="0" smtClean="0">
                <a:latin typeface="Arial" panose="020B0604020202020204" pitchFamily="34" charset="0"/>
                <a:cs typeface="Arial" panose="020B0604020202020204" pitchFamily="34" charset="0"/>
              </a:rPr>
              <a:t>future</a:t>
            </a:r>
          </a:p>
          <a:p>
            <a:r>
              <a:rPr lang="en-US" dirty="0" smtClean="0">
                <a:latin typeface="Arial" panose="020B0604020202020204" pitchFamily="34" charset="0"/>
                <a:cs typeface="Arial" panose="020B0604020202020204" pitchFamily="34" charset="0"/>
              </a:rPr>
              <a:t>Chapter offerings members </a:t>
            </a:r>
            <a:r>
              <a:rPr lang="en-US" dirty="0">
                <a:latin typeface="Arial" panose="020B0604020202020204" pitchFamily="34" charset="0"/>
                <a:cs typeface="Arial" panose="020B0604020202020204" pitchFamily="34" charset="0"/>
              </a:rPr>
              <a:t>find most </a:t>
            </a:r>
            <a:r>
              <a:rPr lang="en-US" dirty="0" smtClean="0">
                <a:latin typeface="Arial" panose="020B0604020202020204" pitchFamily="34" charset="0"/>
                <a:cs typeface="Arial" panose="020B0604020202020204" pitchFamily="34" charset="0"/>
              </a:rPr>
              <a:t>important include:</a:t>
            </a:r>
            <a:endParaRPr lang="en-US" dirty="0">
              <a:latin typeface="Arial" panose="020B0604020202020204" pitchFamily="34" charset="0"/>
              <a:cs typeface="Arial" panose="020B0604020202020204" pitchFamily="34" charset="0"/>
            </a:endParaRPr>
          </a:p>
          <a:p>
            <a:pPr lvl="1"/>
            <a:r>
              <a:rPr lang="en-US" dirty="0">
                <a:solidFill>
                  <a:srgbClr val="80561B"/>
                </a:solidFill>
                <a:latin typeface="Arial" panose="020B0604020202020204" pitchFamily="34" charset="0"/>
                <a:cs typeface="Arial" panose="020B0604020202020204" pitchFamily="34" charset="0"/>
              </a:rPr>
              <a:t>Networking events and tours</a:t>
            </a:r>
          </a:p>
          <a:p>
            <a:pPr lvl="1"/>
            <a:r>
              <a:rPr lang="en-US" dirty="0">
                <a:solidFill>
                  <a:srgbClr val="80561B"/>
                </a:solidFill>
                <a:latin typeface="Arial" panose="020B0604020202020204" pitchFamily="34" charset="0"/>
                <a:cs typeface="Arial" panose="020B0604020202020204" pitchFamily="34" charset="0"/>
              </a:rPr>
              <a:t>Training and professional development</a:t>
            </a:r>
          </a:p>
          <a:p>
            <a:pPr lvl="1"/>
            <a:r>
              <a:rPr lang="en-US" dirty="0">
                <a:solidFill>
                  <a:srgbClr val="80561B"/>
                </a:solidFill>
                <a:latin typeface="Arial" panose="020B0604020202020204" pitchFamily="34" charset="0"/>
                <a:cs typeface="Arial" panose="020B0604020202020204" pitchFamily="34" charset="0"/>
              </a:rPr>
              <a:t>Youth involvement and recruitment</a:t>
            </a:r>
          </a:p>
          <a:p>
            <a:pPr lvl="1"/>
            <a:r>
              <a:rPr lang="en-US" dirty="0">
                <a:solidFill>
                  <a:srgbClr val="80561B"/>
                </a:solidFill>
                <a:latin typeface="Arial" panose="020B0604020202020204" pitchFamily="34" charset="0"/>
                <a:cs typeface="Arial" panose="020B0604020202020204" pitchFamily="34" charset="0"/>
              </a:rPr>
              <a:t>Access to local farmers and </a:t>
            </a:r>
            <a:r>
              <a:rPr lang="en-US" dirty="0" smtClean="0">
                <a:solidFill>
                  <a:srgbClr val="80561B"/>
                </a:solidFill>
                <a:latin typeface="Arial" panose="020B0604020202020204" pitchFamily="34" charset="0"/>
                <a:cs typeface="Arial" panose="020B0604020202020204" pitchFamily="34" charset="0"/>
              </a:rPr>
              <a:t>producers</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 Placeholder 2"/>
          <p:cNvSpPr txBox="1">
            <a:spLocks/>
          </p:cNvSpPr>
          <p:nvPr/>
        </p:nvSpPr>
        <p:spPr>
          <a:xfrm>
            <a:off x="7010400" y="8801100"/>
            <a:ext cx="10744200" cy="1066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latin typeface="Helvetica Neue LT Std 2 Bold"/>
            </a:endParaRPr>
          </a:p>
          <a:p>
            <a:endParaRPr lang="en-US" dirty="0" smtClean="0">
              <a:latin typeface="Helvetica Neue LT Std 2 Bold"/>
            </a:endParaRPr>
          </a:p>
          <a:p>
            <a:endParaRPr lang="en-US" dirty="0" smtClean="0">
              <a:latin typeface="Helvetica Neue LT Std 2 Bold"/>
            </a:endParaRPr>
          </a:p>
          <a:p>
            <a:endParaRPr lang="en-US" dirty="0" smtClean="0">
              <a:latin typeface="Helvetica Neue LT Std 2 Bold"/>
            </a:endParaRPr>
          </a:p>
          <a:p>
            <a:endParaRPr lang="en-US" dirty="0" smtClean="0">
              <a:latin typeface="Helvetica Neue LT Std 2 Bold"/>
            </a:endParaRPr>
          </a:p>
          <a:p>
            <a:endParaRPr lang="en-US" dirty="0">
              <a:latin typeface="Helvetica Neue LT Std 2 Bold"/>
            </a:endParaRPr>
          </a:p>
        </p:txBody>
      </p:sp>
      <p:sp>
        <p:nvSpPr>
          <p:cNvPr id="5" name="Text Placeholder 2"/>
          <p:cNvSpPr txBox="1">
            <a:spLocks/>
          </p:cNvSpPr>
          <p:nvPr/>
        </p:nvSpPr>
        <p:spPr>
          <a:xfrm>
            <a:off x="7482663" y="8991600"/>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a:latin typeface="Arial" panose="020B0604020202020204" pitchFamily="34" charset="0"/>
                <a:cs typeface="Arial" panose="020B0604020202020204" pitchFamily="34" charset="0"/>
              </a:rPr>
              <a:t>Learnings </a:t>
            </a:r>
            <a:r>
              <a:rPr lang="en-US" i="1" dirty="0" smtClean="0">
                <a:latin typeface="Arial" panose="020B0604020202020204" pitchFamily="34" charset="0"/>
                <a:cs typeface="Arial" panose="020B0604020202020204" pitchFamily="34" charset="0"/>
              </a:rPr>
              <a:t>from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7714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95300"/>
            <a:ext cx="13563600" cy="2133600"/>
          </a:xfrm>
        </p:spPr>
        <p:txBody>
          <a:bodyPr>
            <a:normAutofit/>
          </a:bodyPr>
          <a:lstStyle/>
          <a:p>
            <a:r>
              <a:rPr lang="en-US" dirty="0" smtClean="0">
                <a:latin typeface="Arial" panose="020B0604020202020204" pitchFamily="34" charset="0"/>
                <a:cs typeface="Arial" panose="020B0604020202020204" pitchFamily="34" charset="0"/>
              </a:rPr>
              <a:t>The Need for Communication, </a:t>
            </a:r>
            <a:r>
              <a:rPr lang="en-US" dirty="0">
                <a:latin typeface="Arial" panose="020B0604020202020204" pitchFamily="34" charset="0"/>
                <a:cs typeface="Arial" panose="020B0604020202020204" pitchFamily="34" charset="0"/>
              </a:rPr>
              <a:t>Clarity, </a:t>
            </a:r>
            <a:r>
              <a:rPr lang="en-US" dirty="0" smtClean="0">
                <a:latin typeface="Arial" panose="020B0604020202020204" pitchFamily="34" charset="0"/>
                <a:cs typeface="Arial" panose="020B0604020202020204" pitchFamily="34" charset="0"/>
              </a:rPr>
              <a:t>Updates, and Capacity</a:t>
            </a:r>
            <a:endParaRPr lang="en-US" b="0"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773151" y="3238500"/>
            <a:ext cx="15598140" cy="5638800"/>
          </a:xfrm>
        </p:spPr>
        <p:txBody>
          <a:bodyPr>
            <a:normAutofit/>
          </a:bodyPr>
          <a:lstStyle/>
          <a:p>
            <a:pPr>
              <a:spcBef>
                <a:spcPts val="1800"/>
              </a:spcBef>
              <a:buClr>
                <a:srgbClr val="80561B"/>
              </a:buClr>
              <a:buSzPct val="100000"/>
            </a:pPr>
            <a:r>
              <a:rPr lang="en-US" dirty="0">
                <a:latin typeface="Arial" panose="020B0604020202020204" pitchFamily="34" charset="0"/>
                <a:cs typeface="Arial" panose="020B0604020202020204" pitchFamily="34" charset="0"/>
              </a:rPr>
              <a:t>Current member categories/benefits are not well-defined or </a:t>
            </a:r>
            <a:r>
              <a:rPr lang="en-US" dirty="0" smtClean="0">
                <a:latin typeface="Arial" panose="020B0604020202020204" pitchFamily="34" charset="0"/>
                <a:cs typeface="Arial" panose="020B0604020202020204" pitchFamily="34" charset="0"/>
              </a:rPr>
              <a:t>articulated; members/potential </a:t>
            </a:r>
            <a:r>
              <a:rPr lang="en-US" dirty="0">
                <a:latin typeface="Arial" panose="020B0604020202020204" pitchFamily="34" charset="0"/>
                <a:cs typeface="Arial" panose="020B0604020202020204" pitchFamily="34" charset="0"/>
              </a:rPr>
              <a:t>members don’t “see” themselves in the available </a:t>
            </a:r>
            <a:r>
              <a:rPr lang="en-US" dirty="0" smtClean="0">
                <a:latin typeface="Arial" panose="020B0604020202020204" pitchFamily="34" charset="0"/>
                <a:cs typeface="Arial" panose="020B0604020202020204" pitchFamily="34" charset="0"/>
              </a:rPr>
              <a:t>options</a:t>
            </a:r>
          </a:p>
          <a:p>
            <a:pPr>
              <a:spcBef>
                <a:spcPts val="1800"/>
              </a:spcBef>
              <a:buClr>
                <a:srgbClr val="80561B"/>
              </a:buClr>
              <a:buSzPct val="100000"/>
            </a:pPr>
            <a:r>
              <a:rPr lang="en-US" dirty="0" smtClean="0">
                <a:latin typeface="Arial" panose="020B0604020202020204" pitchFamily="34" charset="0"/>
                <a:cs typeface="Arial" panose="020B0604020202020204" pitchFamily="34" charset="0"/>
              </a:rPr>
              <a:t>24</a:t>
            </a:r>
            <a:r>
              <a:rPr lang="en-US" dirty="0">
                <a:latin typeface="Arial" panose="020B0604020202020204" pitchFamily="34" charset="0"/>
                <a:cs typeface="Arial" panose="020B0604020202020204" pitchFamily="34" charset="0"/>
              </a:rPr>
              <a:t>% to 33% of survey respondents were simply unaware of current SWCS </a:t>
            </a:r>
            <a:r>
              <a:rPr lang="en-US" dirty="0" smtClean="0">
                <a:latin typeface="Arial" panose="020B0604020202020204" pitchFamily="34" charset="0"/>
                <a:cs typeface="Arial" panose="020B0604020202020204" pitchFamily="34" charset="0"/>
              </a:rPr>
              <a:t>offerings</a:t>
            </a:r>
          </a:p>
          <a:p>
            <a:pPr>
              <a:spcBef>
                <a:spcPts val="1800"/>
              </a:spcBef>
              <a:buClr>
                <a:srgbClr val="80561B"/>
              </a:buClr>
              <a:buSzPct val="100000"/>
            </a:pPr>
            <a:r>
              <a:rPr lang="en-US" dirty="0" smtClean="0">
                <a:latin typeface="Arial" panose="020B0604020202020204" pitchFamily="34" charset="0"/>
                <a:cs typeface="Arial" panose="020B0604020202020204" pitchFamily="34" charset="0"/>
              </a:rPr>
              <a:t>Outdated systems in need of investment</a:t>
            </a:r>
          </a:p>
          <a:p>
            <a:pPr>
              <a:spcBef>
                <a:spcPts val="1800"/>
              </a:spcBef>
              <a:buClr>
                <a:srgbClr val="80561B"/>
              </a:buClr>
              <a:buSzPct val="100000"/>
            </a:pPr>
            <a:r>
              <a:rPr lang="en-US" dirty="0" smtClean="0">
                <a:latin typeface="Arial" panose="020B0604020202020204" pitchFamily="34" charset="0"/>
                <a:cs typeface="Arial" panose="020B0604020202020204" pitchFamily="34" charset="0"/>
              </a:rPr>
              <a:t>Lack of capacity internally to serve chapters and communicate to members </a:t>
            </a:r>
            <a:endParaRPr lang="en-US" dirty="0">
              <a:latin typeface="Arial" panose="020B0604020202020204" pitchFamily="34" charset="0"/>
              <a:cs typeface="Arial" panose="020B0604020202020204" pitchFamily="34" charset="0"/>
            </a:endParaRPr>
          </a:p>
          <a:p>
            <a:pPr marL="0" indent="0">
              <a:spcBef>
                <a:spcPts val="1800"/>
              </a:spcBef>
              <a:buClr>
                <a:srgbClr val="80561B"/>
              </a:buClr>
              <a:buSzPct val="100000"/>
              <a:buNone/>
            </a:pPr>
            <a:endParaRPr lang="en-US" dirty="0">
              <a:latin typeface="Arial" panose="020B0604020202020204" pitchFamily="34" charset="0"/>
              <a:cs typeface="Arial" panose="020B0604020202020204" pitchFamily="34" charset="0"/>
            </a:endParaRPr>
          </a:p>
        </p:txBody>
      </p:sp>
      <p:sp>
        <p:nvSpPr>
          <p:cNvPr id="4" name="Text Placeholder 2"/>
          <p:cNvSpPr txBox="1">
            <a:spLocks/>
          </p:cNvSpPr>
          <p:nvPr/>
        </p:nvSpPr>
        <p:spPr>
          <a:xfrm>
            <a:off x="7482663" y="8991600"/>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a:latin typeface="Arial" panose="020B0604020202020204" pitchFamily="34" charset="0"/>
                <a:cs typeface="Arial" panose="020B0604020202020204" pitchFamily="34" charset="0"/>
              </a:rPr>
              <a:t>Learnings </a:t>
            </a:r>
            <a:r>
              <a:rPr lang="en-US" i="1" dirty="0" smtClean="0">
                <a:latin typeface="Arial" panose="020B0604020202020204" pitchFamily="34" charset="0"/>
                <a:cs typeface="Arial" panose="020B0604020202020204" pitchFamily="34" charset="0"/>
              </a:rPr>
              <a:t>from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50246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5011400" cy="1143000"/>
          </a:xfrm>
        </p:spPr>
        <p:txBody>
          <a:bodyPr>
            <a:normAutofit/>
          </a:bodyPr>
          <a:lstStyle/>
          <a:p>
            <a:r>
              <a:rPr lang="en-US" dirty="0" smtClean="0">
                <a:latin typeface="Arial" panose="020B0604020202020204" pitchFamily="34" charset="0"/>
                <a:cs typeface="Arial" panose="020B0604020202020204" pitchFamily="34" charset="0"/>
              </a:rPr>
              <a:t>The Need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Communicate</a:t>
            </a:r>
            <a:endParaRPr lang="en-US" b="0"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792480" y="2247900"/>
            <a:ext cx="15971520" cy="6705600"/>
          </a:xfrm>
        </p:spPr>
        <p:txBody>
          <a:bodyPr>
            <a:normAutofit/>
          </a:bodyPr>
          <a:lstStyle/>
          <a:p>
            <a:r>
              <a:rPr lang="en-US" dirty="0">
                <a:latin typeface="Arial" panose="020B0604020202020204" pitchFamily="34" charset="0"/>
                <a:cs typeface="Arial" panose="020B0604020202020204" pitchFamily="34" charset="0"/>
              </a:rPr>
              <a:t>Members feel an emotional commitment to the SWCS mission: the survey showed that most join (50%) and stay members (55%) to support the </a:t>
            </a:r>
            <a:r>
              <a:rPr lang="en-US" dirty="0" smtClean="0">
                <a:latin typeface="Arial" panose="020B0604020202020204" pitchFamily="34" charset="0"/>
                <a:cs typeface="Arial" panose="020B0604020202020204" pitchFamily="34" charset="0"/>
              </a:rPr>
              <a:t>mission</a:t>
            </a:r>
          </a:p>
          <a:p>
            <a:r>
              <a:rPr lang="en-US" dirty="0">
                <a:latin typeface="Arial" panose="020B0604020202020204" pitchFamily="34" charset="0"/>
                <a:cs typeface="Arial" panose="020B0604020202020204" pitchFamily="34" charset="0"/>
              </a:rPr>
              <a:t>Members are mainly influenced to join by a mentor or </a:t>
            </a:r>
            <a:r>
              <a:rPr lang="en-US" dirty="0" smtClean="0">
                <a:latin typeface="Arial" panose="020B0604020202020204" pitchFamily="34" charset="0"/>
                <a:cs typeface="Arial" panose="020B0604020202020204" pitchFamily="34" charset="0"/>
              </a:rPr>
              <a:t>colleague</a:t>
            </a:r>
          </a:p>
          <a:p>
            <a:r>
              <a:rPr lang="en-US" dirty="0" smtClean="0">
                <a:latin typeface="Arial" panose="020B0604020202020204" pitchFamily="34" charset="0"/>
                <a:cs typeface="Arial" panose="020B0604020202020204" pitchFamily="34" charset="0"/>
              </a:rPr>
              <a:t>Also high on the list of why people join was networking, professional development, and to be part of the SWCS community (professional development dropped when it came to why people renewed)</a:t>
            </a:r>
          </a:p>
          <a:p>
            <a:r>
              <a:rPr lang="en-US" dirty="0" smtClean="0">
                <a:latin typeface="Arial" panose="020B0604020202020204" pitchFamily="34" charset="0"/>
                <a:cs typeface="Arial" panose="020B0604020202020204" pitchFamily="34" charset="0"/>
              </a:rPr>
              <a:t>32% somewhat or strongly disagree that SWCS membership is important to career advancement </a:t>
            </a:r>
          </a:p>
          <a:p>
            <a:r>
              <a:rPr lang="en-US" dirty="0" smtClean="0">
                <a:latin typeface="Arial" panose="020B0604020202020204" pitchFamily="34" charset="0"/>
                <a:cs typeface="Arial" panose="020B0604020202020204" pitchFamily="34" charset="0"/>
              </a:rPr>
              <a:t>Better promotion of SWCS impact on conservation</a:t>
            </a:r>
          </a:p>
          <a:p>
            <a:r>
              <a:rPr lang="en-US" dirty="0" smtClean="0">
                <a:latin typeface="Arial" panose="020B0604020202020204" pitchFamily="34" charset="0"/>
                <a:cs typeface="Arial" panose="020B0604020202020204" pitchFamily="34" charset="0"/>
              </a:rPr>
              <a:t>More communication of benefits</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Text Placeholder 2"/>
          <p:cNvSpPr txBox="1">
            <a:spLocks/>
          </p:cNvSpPr>
          <p:nvPr/>
        </p:nvSpPr>
        <p:spPr>
          <a:xfrm>
            <a:off x="7482663" y="8991600"/>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a:latin typeface="Arial" panose="020B0604020202020204" pitchFamily="34" charset="0"/>
                <a:cs typeface="Arial" panose="020B0604020202020204" pitchFamily="34" charset="0"/>
              </a:rPr>
              <a:t>Learnings </a:t>
            </a:r>
            <a:r>
              <a:rPr lang="en-US" i="1" dirty="0" smtClean="0">
                <a:latin typeface="Arial" panose="020B0604020202020204" pitchFamily="34" charset="0"/>
                <a:cs typeface="Arial" panose="020B0604020202020204" pitchFamily="34" charset="0"/>
              </a:rPr>
              <a:t>from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Helvetica Neue LT Std 2 Bold"/>
            </a:endParaRPr>
          </a:p>
          <a:p>
            <a:endParaRPr lang="en-US" i="1" dirty="0" smtClean="0">
              <a:latin typeface="Helvetica Neue LT Std 2 Bold"/>
            </a:endParaRPr>
          </a:p>
          <a:p>
            <a:endParaRPr lang="en-US" i="1" dirty="0">
              <a:latin typeface="Helvetica Neue LT Std 2 Bold"/>
            </a:endParaRPr>
          </a:p>
        </p:txBody>
      </p:sp>
    </p:spTree>
    <p:extLst>
      <p:ext uri="{BB962C8B-B14F-4D97-AF65-F5344CB8AC3E}">
        <p14:creationId xmlns:p14="http://schemas.microsoft.com/office/powerpoint/2010/main" val="8734629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4478000" cy="1066800"/>
          </a:xfrm>
        </p:spPr>
        <p:txBody>
          <a:bodyPr>
            <a:normAutofit/>
          </a:bodyPr>
          <a:lstStyle/>
          <a:p>
            <a:r>
              <a:rPr lang="en-US" dirty="0">
                <a:latin typeface="Arial" panose="020B0604020202020204" pitchFamily="34" charset="0"/>
                <a:cs typeface="Arial" panose="020B0604020202020204" pitchFamily="34" charset="0"/>
              </a:rPr>
              <a:t>Interest in </a:t>
            </a:r>
            <a:r>
              <a:rPr lang="en-US" dirty="0" smtClean="0">
                <a:latin typeface="Arial" panose="020B0604020202020204" pitchFamily="34" charset="0"/>
                <a:cs typeface="Arial" panose="020B0604020202020204" pitchFamily="34" charset="0"/>
              </a:rPr>
              <a:t>New Services</a:t>
            </a:r>
            <a:endParaRPr lang="en-US" b="0"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1447800" y="3467100"/>
            <a:ext cx="16573500" cy="4343400"/>
          </a:xfrm>
        </p:spPr>
        <p:txBody>
          <a:bodyPr numCol="2">
            <a:normAutofit/>
          </a:bodyPr>
          <a:lstStyle/>
          <a:p>
            <a:pPr>
              <a:spcBef>
                <a:spcPts val="1800"/>
              </a:spcBef>
              <a:buClr>
                <a:srgbClr val="80561B"/>
              </a:buClr>
              <a:buSzPct val="100000"/>
            </a:pPr>
            <a:r>
              <a:rPr lang="en-US" dirty="0" smtClean="0">
                <a:latin typeface="Arial" panose="020B0604020202020204" pitchFamily="34" charset="0"/>
                <a:cs typeface="Arial" panose="020B0604020202020204" pitchFamily="34" charset="0"/>
              </a:rPr>
              <a:t>Connect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farmers</a:t>
            </a:r>
          </a:p>
          <a:p>
            <a:pPr>
              <a:spcBef>
                <a:spcPts val="1800"/>
              </a:spcBef>
              <a:buClr>
                <a:srgbClr val="80561B"/>
              </a:buClr>
              <a:buSzPct val="100000"/>
            </a:pPr>
            <a:r>
              <a:rPr lang="en-US" dirty="0">
                <a:latin typeface="Arial" panose="020B0604020202020204" pitchFamily="34" charset="0"/>
                <a:cs typeface="Arial" panose="020B0604020202020204" pitchFamily="34" charset="0"/>
              </a:rPr>
              <a:t>M</a:t>
            </a:r>
            <a:r>
              <a:rPr lang="en-US" dirty="0" smtClean="0">
                <a:latin typeface="Arial" panose="020B0604020202020204" pitchFamily="34" charset="0"/>
                <a:cs typeface="Arial" panose="020B0604020202020204" pitchFamily="34" charset="0"/>
              </a:rPr>
              <a:t>ultimedia </a:t>
            </a:r>
            <a:r>
              <a:rPr lang="en-US" dirty="0">
                <a:latin typeface="Arial" panose="020B0604020202020204" pitchFamily="34" charset="0"/>
                <a:cs typeface="Arial" panose="020B0604020202020204" pitchFamily="34" charset="0"/>
              </a:rPr>
              <a:t>library of conservation </a:t>
            </a:r>
            <a:r>
              <a:rPr lang="en-US" dirty="0" smtClean="0">
                <a:latin typeface="Arial" panose="020B0604020202020204" pitchFamily="34" charset="0"/>
                <a:cs typeface="Arial" panose="020B0604020202020204" pitchFamily="34" charset="0"/>
              </a:rPr>
              <a:t>content</a:t>
            </a:r>
          </a:p>
          <a:p>
            <a:pPr>
              <a:spcBef>
                <a:spcPts val="1800"/>
              </a:spcBef>
              <a:buClr>
                <a:srgbClr val="80561B"/>
              </a:buClr>
              <a:buSzPct val="100000"/>
            </a:pP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ccess </a:t>
            </a:r>
            <a:r>
              <a:rPr lang="en-US" dirty="0">
                <a:latin typeface="Arial" panose="020B0604020202020204" pitchFamily="34" charset="0"/>
                <a:cs typeface="Arial" panose="020B0604020202020204" pitchFamily="34" charset="0"/>
              </a:rPr>
              <a:t>to soil and water testing kits for purchase in the </a:t>
            </a:r>
            <a:r>
              <a:rPr lang="en-US" dirty="0" smtClean="0">
                <a:latin typeface="Arial" panose="020B0604020202020204" pitchFamily="34" charset="0"/>
                <a:cs typeface="Arial" panose="020B0604020202020204" pitchFamily="34" charset="0"/>
              </a:rPr>
              <a:t>field</a:t>
            </a:r>
          </a:p>
          <a:p>
            <a:pPr>
              <a:spcBef>
                <a:spcPts val="1800"/>
              </a:spcBef>
              <a:buClr>
                <a:srgbClr val="80561B"/>
              </a:buClr>
              <a:buSzPct val="100000"/>
            </a:pPr>
            <a:r>
              <a:rPr lang="en-US" dirty="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nterpretation </a:t>
            </a:r>
            <a:r>
              <a:rPr lang="en-US" dirty="0">
                <a:latin typeface="Arial" panose="020B0604020202020204" pitchFamily="34" charset="0"/>
                <a:cs typeface="Arial" panose="020B0604020202020204" pitchFamily="34" charset="0"/>
              </a:rPr>
              <a:t>of journal articles through short video interviews with </a:t>
            </a:r>
            <a:r>
              <a:rPr lang="en-US" dirty="0" smtClean="0">
                <a:latin typeface="Arial" panose="020B0604020202020204" pitchFamily="34" charset="0"/>
                <a:cs typeface="Arial" panose="020B0604020202020204" pitchFamily="34" charset="0"/>
              </a:rPr>
              <a:t>authors</a:t>
            </a:r>
          </a:p>
          <a:p>
            <a:pPr>
              <a:spcBef>
                <a:spcPts val="1800"/>
              </a:spcBef>
              <a:buClr>
                <a:srgbClr val="80561B"/>
              </a:buClr>
              <a:buSzPct val="100000"/>
            </a:pP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onservation </a:t>
            </a:r>
            <a:r>
              <a:rPr lang="en-US" dirty="0">
                <a:latin typeface="Arial" panose="020B0604020202020204" pitchFamily="34" charset="0"/>
                <a:cs typeface="Arial" panose="020B0604020202020204" pitchFamily="34" charset="0"/>
              </a:rPr>
              <a:t>certificate </a:t>
            </a:r>
            <a:r>
              <a:rPr lang="en-US" dirty="0" smtClean="0">
                <a:latin typeface="Arial" panose="020B0604020202020204" pitchFamily="34" charset="0"/>
                <a:cs typeface="Arial" panose="020B0604020202020204" pitchFamily="34" charset="0"/>
              </a:rPr>
              <a:t>program</a:t>
            </a:r>
          </a:p>
          <a:p>
            <a:pPr>
              <a:spcBef>
                <a:spcPts val="1800"/>
              </a:spcBef>
              <a:buClr>
                <a:srgbClr val="80561B"/>
              </a:buClr>
              <a:buSzPct val="100000"/>
            </a:pP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onservation </a:t>
            </a:r>
            <a:r>
              <a:rPr lang="en-US" dirty="0">
                <a:latin typeface="Arial" panose="020B0604020202020204" pitchFamily="34" charset="0"/>
                <a:cs typeface="Arial" panose="020B0604020202020204" pitchFamily="34" charset="0"/>
              </a:rPr>
              <a:t>speakers </a:t>
            </a:r>
            <a:r>
              <a:rPr lang="en-US" dirty="0" smtClean="0">
                <a:latin typeface="Arial" panose="020B0604020202020204" pitchFamily="34" charset="0"/>
                <a:cs typeface="Arial" panose="020B0604020202020204" pitchFamily="34" charset="0"/>
              </a:rPr>
              <a:t>bureau</a:t>
            </a:r>
          </a:p>
          <a:p>
            <a:pPr>
              <a:spcBef>
                <a:spcPts val="1800"/>
              </a:spcBef>
              <a:buClr>
                <a:srgbClr val="80561B"/>
              </a:buClr>
              <a:buSzPct val="100000"/>
            </a:pPr>
            <a:r>
              <a:rPr lang="en-US" dirty="0" smtClean="0">
                <a:latin typeface="Arial" panose="020B0604020202020204" pitchFamily="34" charset="0"/>
                <a:cs typeface="Arial" panose="020B0604020202020204" pitchFamily="34" charset="0"/>
              </a:rPr>
              <a:t>Mentoring</a:t>
            </a:r>
          </a:p>
          <a:p>
            <a:pPr>
              <a:spcBef>
                <a:spcPts val="1800"/>
              </a:spcBef>
              <a:buClr>
                <a:srgbClr val="80561B"/>
              </a:buClr>
              <a:buSzPct val="100000"/>
            </a:pPr>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mall </a:t>
            </a:r>
            <a:r>
              <a:rPr lang="en-US" dirty="0">
                <a:latin typeface="Arial" panose="020B0604020202020204" pitchFamily="34" charset="0"/>
                <a:cs typeface="Arial" panose="020B0604020202020204" pitchFamily="34" charset="0"/>
              </a:rPr>
              <a:t>group discussion among </a:t>
            </a:r>
            <a:r>
              <a:rPr lang="en-US" dirty="0" smtClean="0">
                <a:latin typeface="Arial" panose="020B0604020202020204" pitchFamily="34" charset="0"/>
                <a:cs typeface="Arial" panose="020B0604020202020204" pitchFamily="34" charset="0"/>
              </a:rPr>
              <a:t>peers</a:t>
            </a:r>
          </a:p>
          <a:p>
            <a:pPr>
              <a:spcBef>
                <a:spcPts val="1800"/>
              </a:spcBef>
              <a:buClr>
                <a:srgbClr val="80561B"/>
              </a:buClr>
              <a:buSzPct val="100000"/>
            </a:pPr>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asily </a:t>
            </a:r>
            <a:r>
              <a:rPr lang="en-US" dirty="0">
                <a:latin typeface="Arial" panose="020B0604020202020204" pitchFamily="34" charset="0"/>
                <a:cs typeface="Arial" panose="020B0604020202020204" pitchFamily="34" charset="0"/>
              </a:rPr>
              <a:t>accessible peer </a:t>
            </a:r>
            <a:r>
              <a:rPr lang="en-US" dirty="0" smtClean="0">
                <a:latin typeface="Arial" panose="020B0604020202020204" pitchFamily="34" charset="0"/>
                <a:cs typeface="Arial" panose="020B0604020202020204" pitchFamily="34" charset="0"/>
              </a:rPr>
              <a:t>directory</a:t>
            </a:r>
            <a:endParaRPr lang="en-US" dirty="0">
              <a:latin typeface="Arial" panose="020B0604020202020204" pitchFamily="34" charset="0"/>
              <a:cs typeface="Arial" panose="020B0604020202020204" pitchFamily="34" charset="0"/>
            </a:endParaRPr>
          </a:p>
        </p:txBody>
      </p:sp>
      <p:sp>
        <p:nvSpPr>
          <p:cNvPr id="5" name="Text Placeholder 2"/>
          <p:cNvSpPr txBox="1">
            <a:spLocks/>
          </p:cNvSpPr>
          <p:nvPr/>
        </p:nvSpPr>
        <p:spPr>
          <a:xfrm>
            <a:off x="762000" y="2400300"/>
            <a:ext cx="10104120" cy="1066800"/>
          </a:xfrm>
          <a:prstGeom prst="rect">
            <a:avLst/>
          </a:prstGeom>
        </p:spPr>
        <p:txBody>
          <a:bodyPr vert="horz" lIns="91440" tIns="45720" rIns="91440" bIns="45720" numCol="1"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1800"/>
              </a:spcBef>
              <a:buClr>
                <a:srgbClr val="616D64"/>
              </a:buClr>
              <a:buSzPts val="1800"/>
              <a:buNone/>
            </a:pPr>
            <a:r>
              <a:rPr lang="en-US" dirty="0" smtClean="0">
                <a:latin typeface="Arial" panose="020B0604020202020204" pitchFamily="34" charset="0"/>
                <a:cs typeface="Arial" panose="020B0604020202020204" pitchFamily="34" charset="0"/>
              </a:rPr>
              <a:t>There was an interest in the following: </a:t>
            </a:r>
          </a:p>
        </p:txBody>
      </p:sp>
      <p:sp>
        <p:nvSpPr>
          <p:cNvPr id="6" name="Text Placeholder 2"/>
          <p:cNvSpPr txBox="1">
            <a:spLocks/>
          </p:cNvSpPr>
          <p:nvPr/>
        </p:nvSpPr>
        <p:spPr>
          <a:xfrm>
            <a:off x="7482663" y="8991600"/>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a:latin typeface="Arial" panose="020B0604020202020204" pitchFamily="34" charset="0"/>
                <a:cs typeface="Arial" panose="020B0604020202020204" pitchFamily="34" charset="0"/>
              </a:rPr>
              <a:t>Learnings </a:t>
            </a:r>
            <a:r>
              <a:rPr lang="en-US" i="1" dirty="0" smtClean="0">
                <a:latin typeface="Arial" panose="020B0604020202020204" pitchFamily="34" charset="0"/>
                <a:cs typeface="Arial" panose="020B0604020202020204" pitchFamily="34" charset="0"/>
              </a:rPr>
              <a:t>from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648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4478000" cy="1219200"/>
          </a:xfrm>
        </p:spPr>
        <p:txBody>
          <a:bodyPr>
            <a:normAutofit/>
          </a:bodyPr>
          <a:lstStyle/>
          <a:p>
            <a:r>
              <a:rPr lang="en-US" dirty="0" smtClean="0">
                <a:latin typeface="Arial" panose="020B0604020202020204" pitchFamily="34" charset="0"/>
                <a:cs typeface="Arial" panose="020B0604020202020204" pitchFamily="34" charset="0"/>
              </a:rPr>
              <a:t>Topics of Interest</a:t>
            </a:r>
            <a:endParaRPr lang="en-US" b="0"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2895600" y="3282279"/>
            <a:ext cx="11696700" cy="4572000"/>
          </a:xfrm>
        </p:spPr>
        <p:txBody>
          <a:bodyPr>
            <a:normAutofit lnSpcReduction="10000"/>
          </a:bodyPr>
          <a:lstStyle/>
          <a:p>
            <a:pPr>
              <a:spcBef>
                <a:spcPts val="1800"/>
              </a:spcBef>
              <a:buClr>
                <a:srgbClr val="80561B"/>
              </a:buClr>
              <a:buSzPct val="100000"/>
            </a:pPr>
            <a:r>
              <a:rPr lang="en-US" dirty="0" smtClean="0">
                <a:latin typeface="Arial" panose="020B0604020202020204" pitchFamily="34" charset="0"/>
                <a:cs typeface="Arial" panose="020B0604020202020204" pitchFamily="34" charset="0"/>
              </a:rPr>
              <a:t>Technical </a:t>
            </a:r>
            <a:r>
              <a:rPr lang="en-US" dirty="0">
                <a:latin typeface="Arial" panose="020B0604020202020204" pitchFamily="34" charset="0"/>
                <a:cs typeface="Arial" panose="020B0604020202020204" pitchFamily="34" charset="0"/>
              </a:rPr>
              <a:t>conservation topics and market </a:t>
            </a:r>
            <a:r>
              <a:rPr lang="en-US" dirty="0" smtClean="0">
                <a:latin typeface="Arial" panose="020B0604020202020204" pitchFamily="34" charset="0"/>
                <a:cs typeface="Arial" panose="020B0604020202020204" pitchFamily="34" charset="0"/>
              </a:rPr>
              <a:t>trends</a:t>
            </a:r>
          </a:p>
          <a:p>
            <a:pPr>
              <a:spcBef>
                <a:spcPts val="1800"/>
              </a:spcBef>
              <a:buClr>
                <a:srgbClr val="80561B"/>
              </a:buClr>
              <a:buSzPct val="100000"/>
            </a:pPr>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ocial science</a:t>
            </a:r>
          </a:p>
          <a:p>
            <a:pPr>
              <a:spcBef>
                <a:spcPts val="1800"/>
              </a:spcBef>
              <a:buClr>
                <a:srgbClr val="80561B"/>
              </a:buClr>
              <a:buSzPct val="100000"/>
            </a:pPr>
            <a:r>
              <a:rPr lang="en-US" dirty="0">
                <a:latin typeface="Arial" panose="020B0604020202020204" pitchFamily="34" charset="0"/>
                <a:cs typeface="Arial" panose="020B0604020202020204" pitchFamily="34" charset="0"/>
              </a:rPr>
              <a:t>O</a:t>
            </a:r>
            <a:r>
              <a:rPr lang="en-US" dirty="0" smtClean="0">
                <a:latin typeface="Arial" panose="020B0604020202020204" pitchFamily="34" charset="0"/>
                <a:cs typeface="Arial" panose="020B0604020202020204" pitchFamily="34" charset="0"/>
              </a:rPr>
              <a:t>utreach </a:t>
            </a:r>
            <a:r>
              <a:rPr lang="en-US" dirty="0">
                <a:latin typeface="Arial" panose="020B0604020202020204" pitchFamily="34" charset="0"/>
                <a:cs typeface="Arial" panose="020B0604020202020204" pitchFamily="34" charset="0"/>
              </a:rPr>
              <a:t>and communication in </a:t>
            </a:r>
            <a:r>
              <a:rPr lang="en-US" dirty="0" smtClean="0">
                <a:latin typeface="Arial" panose="020B0604020202020204" pitchFamily="34" charset="0"/>
                <a:cs typeface="Arial" panose="020B0604020202020204" pitchFamily="34" charset="0"/>
              </a:rPr>
              <a:t>conservation</a:t>
            </a:r>
          </a:p>
          <a:p>
            <a:pPr>
              <a:spcBef>
                <a:spcPts val="1800"/>
              </a:spcBef>
              <a:buClr>
                <a:srgbClr val="80561B"/>
              </a:buClr>
              <a:buSzPct val="100000"/>
            </a:pPr>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ow </a:t>
            </a:r>
            <a:r>
              <a:rPr lang="en-US" dirty="0">
                <a:latin typeface="Arial" panose="020B0604020202020204" pitchFamily="34" charset="0"/>
                <a:cs typeface="Arial" panose="020B0604020202020204" pitchFamily="34" charset="0"/>
              </a:rPr>
              <a:t>to/interactive </a:t>
            </a:r>
            <a:r>
              <a:rPr lang="en-US" dirty="0" smtClean="0">
                <a:latin typeface="Arial" panose="020B0604020202020204" pitchFamily="34" charset="0"/>
                <a:cs typeface="Arial" panose="020B0604020202020204" pitchFamily="34" charset="0"/>
              </a:rPr>
              <a:t>videos</a:t>
            </a:r>
          </a:p>
          <a:p>
            <a:pPr>
              <a:spcBef>
                <a:spcPts val="1800"/>
              </a:spcBef>
              <a:buClr>
                <a:srgbClr val="80561B"/>
              </a:buClr>
              <a:buSzPct val="100000"/>
            </a:pPr>
            <a:r>
              <a:rPr lang="en-US"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raining </a:t>
            </a:r>
            <a:r>
              <a:rPr lang="en-US" dirty="0">
                <a:latin typeface="Arial" panose="020B0604020202020204" pitchFamily="34" charset="0"/>
                <a:cs typeface="Arial" panose="020B0604020202020204" pitchFamily="34" charset="0"/>
              </a:rPr>
              <a:t>on </a:t>
            </a:r>
            <a:r>
              <a:rPr lang="en-US" dirty="0" smtClean="0">
                <a:latin typeface="Arial" panose="020B0604020202020204" pitchFamily="34" charset="0"/>
                <a:cs typeface="Arial" panose="020B0604020202020204" pitchFamily="34" charset="0"/>
              </a:rPr>
              <a:t>research</a:t>
            </a:r>
          </a:p>
          <a:p>
            <a:pPr>
              <a:spcBef>
                <a:spcPts val="1800"/>
              </a:spcBef>
              <a:buClr>
                <a:srgbClr val="80561B"/>
              </a:buClr>
              <a:buSzPct val="100000"/>
            </a:pPr>
            <a:r>
              <a:rPr lang="en-US" dirty="0">
                <a:latin typeface="Arial" panose="020B0604020202020204" pitchFamily="34" charset="0"/>
                <a:cs typeface="Arial" panose="020B0604020202020204" pitchFamily="34" charset="0"/>
              </a:rPr>
              <a:t>S</a:t>
            </a:r>
            <a:r>
              <a:rPr lang="en-US" dirty="0" smtClean="0">
                <a:latin typeface="Arial" panose="020B0604020202020204" pitchFamily="34" charset="0"/>
                <a:cs typeface="Arial" panose="020B0604020202020204" pitchFamily="34" charset="0"/>
              </a:rPr>
              <a:t>cience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communication</a:t>
            </a:r>
          </a:p>
          <a:p>
            <a:pPr>
              <a:spcBef>
                <a:spcPts val="1800"/>
              </a:spcBef>
              <a:buClr>
                <a:srgbClr val="80561B"/>
              </a:buClr>
              <a:buSzPct val="100000"/>
            </a:pPr>
            <a:r>
              <a:rPr lang="en-US" dirty="0">
                <a:latin typeface="Arial" panose="020B0604020202020204" pitchFamily="34" charset="0"/>
                <a:cs typeface="Arial" panose="020B0604020202020204" pitchFamily="34" charset="0"/>
              </a:rPr>
              <a:t>Y</a:t>
            </a:r>
            <a:r>
              <a:rPr lang="en-US" dirty="0" smtClean="0">
                <a:latin typeface="Arial" panose="020B0604020202020204" pitchFamily="34" charset="0"/>
                <a:cs typeface="Arial" panose="020B0604020202020204" pitchFamily="34" charset="0"/>
              </a:rPr>
              <a:t>outh </a:t>
            </a:r>
            <a:r>
              <a:rPr lang="en-US" dirty="0">
                <a:latin typeface="Arial" panose="020B0604020202020204" pitchFamily="34" charset="0"/>
                <a:cs typeface="Arial" panose="020B0604020202020204" pitchFamily="34" charset="0"/>
              </a:rPr>
              <a:t>conservation </a:t>
            </a:r>
            <a:r>
              <a:rPr lang="en-US" dirty="0" smtClean="0">
                <a:latin typeface="Arial" panose="020B0604020202020204" pitchFamily="34" charset="0"/>
                <a:cs typeface="Arial" panose="020B0604020202020204" pitchFamily="34" charset="0"/>
              </a:rPr>
              <a:t>education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886933" y="2275778"/>
            <a:ext cx="9544601" cy="584775"/>
          </a:xfrm>
          <a:prstGeom prst="rect">
            <a:avLst/>
          </a:prstGeom>
        </p:spPr>
        <p:txBody>
          <a:bodyPr wrap="none">
            <a:spAutoFit/>
          </a:bodyPr>
          <a:lstStyle/>
          <a:p>
            <a:pPr lvl="0">
              <a:spcBef>
                <a:spcPts val="1800"/>
              </a:spcBef>
              <a:buClr>
                <a:srgbClr val="616D64"/>
              </a:buClr>
              <a:buSzPts val="1800"/>
            </a:pPr>
            <a:r>
              <a:rPr lang="en-US" sz="3200" dirty="0">
                <a:solidFill>
                  <a:srgbClr val="80561B"/>
                </a:solidFill>
                <a:latin typeface="Arial" panose="020B0604020202020204" pitchFamily="34" charset="0"/>
                <a:cs typeface="Arial" panose="020B0604020202020204" pitchFamily="34" charset="0"/>
              </a:rPr>
              <a:t>Most desired topics of interest </a:t>
            </a:r>
            <a:r>
              <a:rPr lang="en-US" sz="3200" dirty="0" smtClean="0">
                <a:solidFill>
                  <a:srgbClr val="80561B"/>
                </a:solidFill>
                <a:latin typeface="Arial" panose="020B0604020202020204" pitchFamily="34" charset="0"/>
                <a:cs typeface="Arial" panose="020B0604020202020204" pitchFamily="34" charset="0"/>
              </a:rPr>
              <a:t>include the following:</a:t>
            </a:r>
            <a:endParaRPr lang="en-US" sz="3200" dirty="0">
              <a:solidFill>
                <a:srgbClr val="80561B"/>
              </a:solidFill>
              <a:latin typeface="Arial" panose="020B0604020202020204" pitchFamily="34" charset="0"/>
              <a:cs typeface="Arial" panose="020B0604020202020204" pitchFamily="34" charset="0"/>
            </a:endParaRPr>
          </a:p>
        </p:txBody>
      </p:sp>
      <p:sp>
        <p:nvSpPr>
          <p:cNvPr id="5" name="Text Placeholder 2"/>
          <p:cNvSpPr txBox="1">
            <a:spLocks/>
          </p:cNvSpPr>
          <p:nvPr/>
        </p:nvSpPr>
        <p:spPr>
          <a:xfrm>
            <a:off x="7482663" y="8991600"/>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a:latin typeface="Arial" panose="020B0604020202020204" pitchFamily="34" charset="0"/>
                <a:cs typeface="Arial" panose="020B0604020202020204" pitchFamily="34" charset="0"/>
              </a:rPr>
              <a:t>Learnings </a:t>
            </a:r>
            <a:r>
              <a:rPr lang="en-US" i="1" dirty="0" smtClean="0">
                <a:latin typeface="Arial" panose="020B0604020202020204" pitchFamily="34" charset="0"/>
                <a:cs typeface="Arial" panose="020B0604020202020204" pitchFamily="34" charset="0"/>
              </a:rPr>
              <a:t>from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2545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3716000" cy="1219200"/>
          </a:xfrm>
        </p:spPr>
        <p:txBody>
          <a:bodyPr>
            <a:normAutofit/>
          </a:bodyPr>
          <a:lstStyle/>
          <a:p>
            <a:r>
              <a:rPr lang="en-US" dirty="0" smtClean="0">
                <a:latin typeface="Arial" panose="020B0604020202020204" pitchFamily="34" charset="0"/>
                <a:cs typeface="Arial" panose="020B0604020202020204" pitchFamily="34" charset="0"/>
              </a:rPr>
              <a:t>Policy and Trends</a:t>
            </a:r>
            <a:endParaRPr lang="en-US" b="0"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7086600" y="2419350"/>
            <a:ext cx="7679314" cy="5943600"/>
          </a:xfrm>
        </p:spPr>
        <p:txBody>
          <a:bodyPr>
            <a:normAutofit/>
          </a:bodyPr>
          <a:lstStyle/>
          <a:p>
            <a:pPr>
              <a:spcBef>
                <a:spcPts val="1800"/>
              </a:spcBef>
              <a:buClr>
                <a:srgbClr val="616D64"/>
              </a:buClr>
              <a:buSzPts val="1800"/>
            </a:pPr>
            <a:r>
              <a:rPr lang="en-US" dirty="0" smtClean="0">
                <a:latin typeface="Arial" panose="020B0604020202020204" pitchFamily="34" charset="0"/>
                <a:cs typeface="Arial" panose="020B0604020202020204" pitchFamily="34" charset="0"/>
              </a:rPr>
              <a:t>58</a:t>
            </a:r>
            <a:r>
              <a:rPr lang="en-US" dirty="0">
                <a:latin typeface="Arial" panose="020B0604020202020204" pitchFamily="34" charset="0"/>
                <a:cs typeface="Arial" panose="020B0604020202020204" pitchFamily="34" charset="0"/>
              </a:rPr>
              <a:t>% valued being informed of relevant policy and </a:t>
            </a:r>
            <a:r>
              <a:rPr lang="en-US" dirty="0" smtClean="0">
                <a:latin typeface="Arial" panose="020B0604020202020204" pitchFamily="34" charset="0"/>
                <a:cs typeface="Arial" panose="020B0604020202020204" pitchFamily="34" charset="0"/>
              </a:rPr>
              <a:t>trends</a:t>
            </a:r>
          </a:p>
          <a:p>
            <a:pPr>
              <a:spcBef>
                <a:spcPts val="1800"/>
              </a:spcBef>
              <a:buClr>
                <a:srgbClr val="616D64"/>
              </a:buClr>
              <a:buSzPts val="1800"/>
            </a:pPr>
            <a:endParaRPr lang="en-US" dirty="0">
              <a:latin typeface="Arial" panose="020B0604020202020204" pitchFamily="34" charset="0"/>
              <a:cs typeface="Arial" panose="020B0604020202020204" pitchFamily="34" charset="0"/>
            </a:endParaRPr>
          </a:p>
          <a:p>
            <a:pPr>
              <a:spcBef>
                <a:spcPts val="1800"/>
              </a:spcBef>
              <a:buClr>
                <a:srgbClr val="616D64"/>
              </a:buClr>
              <a:buSzPts val="1800"/>
            </a:pPr>
            <a:r>
              <a:rPr lang="en-US" dirty="0" smtClean="0">
                <a:latin typeface="Arial" panose="020B0604020202020204" pitchFamily="34" charset="0"/>
                <a:cs typeface="Arial" panose="020B0604020202020204" pitchFamily="34" charset="0"/>
              </a:rPr>
              <a:t>Translating </a:t>
            </a:r>
            <a:r>
              <a:rPr lang="en-US" dirty="0">
                <a:latin typeface="Arial" panose="020B0604020202020204" pitchFamily="34" charset="0"/>
                <a:cs typeface="Arial" panose="020B0604020202020204" pitchFamily="34" charset="0"/>
              </a:rPr>
              <a:t>SWCS priorities and member needs and ideas into advocacy and </a:t>
            </a:r>
            <a:r>
              <a:rPr lang="en-US" dirty="0" smtClean="0">
                <a:latin typeface="Arial" panose="020B0604020202020204" pitchFamily="34" charset="0"/>
                <a:cs typeface="Arial" panose="020B0604020202020204" pitchFamily="34" charset="0"/>
              </a:rPr>
              <a:t>policy</a:t>
            </a:r>
          </a:p>
          <a:p>
            <a:pPr>
              <a:spcBef>
                <a:spcPts val="1800"/>
              </a:spcBef>
              <a:buClr>
                <a:srgbClr val="616D64"/>
              </a:buClr>
              <a:buSzPts val="1800"/>
            </a:pPr>
            <a:endParaRPr lang="en-US" dirty="0">
              <a:latin typeface="Arial" panose="020B0604020202020204" pitchFamily="34" charset="0"/>
              <a:cs typeface="Arial" panose="020B0604020202020204" pitchFamily="34" charset="0"/>
            </a:endParaRPr>
          </a:p>
          <a:p>
            <a:pPr>
              <a:spcBef>
                <a:spcPts val="1800"/>
              </a:spcBef>
              <a:buClr>
                <a:srgbClr val="616D64"/>
              </a:buClr>
              <a:buSzPts val="1800"/>
            </a:pPr>
            <a:r>
              <a:rPr lang="en-US" dirty="0" smtClean="0">
                <a:latin typeface="Arial" panose="020B0604020202020204" pitchFamily="34" charset="0"/>
                <a:cs typeface="Arial" panose="020B0604020202020204" pitchFamily="34" charset="0"/>
              </a:rPr>
              <a:t>Twitter: </a:t>
            </a:r>
            <a:r>
              <a:rPr lang="en-US" dirty="0">
                <a:latin typeface="Arial" panose="020B0604020202020204" pitchFamily="34" charset="0"/>
                <a:cs typeface="Arial" panose="020B0604020202020204" pitchFamily="34" charset="0"/>
              </a:rPr>
              <a:t>@Clare4soilnH20</a:t>
            </a:r>
          </a:p>
          <a:p>
            <a:pPr marL="0" indent="0">
              <a:spcBef>
                <a:spcPts val="1800"/>
              </a:spcBef>
              <a:buClr>
                <a:srgbClr val="616D64"/>
              </a:buClr>
              <a:buSzPts val="1800"/>
              <a:buNone/>
            </a:pPr>
            <a:endParaRPr lang="en-US" dirty="0" smtClean="0">
              <a:latin typeface="Arial" panose="020B0604020202020204" pitchFamily="34" charset="0"/>
              <a:cs typeface="Arial" panose="020B0604020202020204" pitchFamily="34" charset="0"/>
            </a:endParaRPr>
          </a:p>
        </p:txBody>
      </p:sp>
      <p:sp>
        <p:nvSpPr>
          <p:cNvPr id="4" name="Text Placeholder 2"/>
          <p:cNvSpPr txBox="1">
            <a:spLocks/>
          </p:cNvSpPr>
          <p:nvPr/>
        </p:nvSpPr>
        <p:spPr>
          <a:xfrm>
            <a:off x="7482663" y="8991600"/>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a:latin typeface="Arial" panose="020B0604020202020204" pitchFamily="34" charset="0"/>
                <a:cs typeface="Arial" panose="020B0604020202020204" pitchFamily="34" charset="0"/>
              </a:rPr>
              <a:t>Learnings </a:t>
            </a:r>
            <a:r>
              <a:rPr lang="en-US" i="1" dirty="0" smtClean="0">
                <a:latin typeface="Arial" panose="020B0604020202020204" pitchFamily="34" charset="0"/>
                <a:cs typeface="Arial" panose="020B0604020202020204" pitchFamily="34" charset="0"/>
              </a:rPr>
              <a:t>from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982355"/>
            <a:ext cx="5638800" cy="7518400"/>
          </a:xfrm>
          <a:prstGeom prst="rect">
            <a:avLst/>
          </a:prstGeom>
        </p:spPr>
      </p:pic>
    </p:spTree>
    <p:extLst>
      <p:ext uri="{BB962C8B-B14F-4D97-AF65-F5344CB8AC3E}">
        <p14:creationId xmlns:p14="http://schemas.microsoft.com/office/powerpoint/2010/main" val="19129359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95300"/>
            <a:ext cx="12725400" cy="1600200"/>
          </a:xfrm>
        </p:spPr>
        <p:txBody>
          <a:bodyPr>
            <a:normAutofit/>
          </a:bodyPr>
          <a:lstStyle/>
          <a:p>
            <a:pPr algn="l"/>
            <a:r>
              <a:rPr lang="en-US" dirty="0" smtClean="0">
                <a:latin typeface="Arial" panose="020B0604020202020204" pitchFamily="34" charset="0"/>
                <a:cs typeface="Arial" panose="020B0604020202020204" pitchFamily="34" charset="0"/>
              </a:rPr>
              <a:t>First Steps in Implementation</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1066800" y="2711302"/>
            <a:ext cx="8153400" cy="5897563"/>
          </a:xfrm>
        </p:spPr>
        <p:txBody>
          <a:bodyPr>
            <a:normAutofit/>
          </a:bodyPr>
          <a:lstStyle/>
          <a:p>
            <a:r>
              <a:rPr lang="en-US" dirty="0" smtClean="0">
                <a:latin typeface="Arial" panose="020B0604020202020204" pitchFamily="34" charset="0"/>
                <a:cs typeface="Arial" panose="020B0604020202020204" pitchFamily="34" charset="0"/>
              </a:rPr>
              <a:t>Added capacity by bringing </a:t>
            </a:r>
            <a:r>
              <a:rPr lang="en-US" dirty="0">
                <a:latin typeface="Arial" panose="020B0604020202020204" pitchFamily="34" charset="0"/>
                <a:cs typeface="Arial" panose="020B0604020202020204" pitchFamily="34" charset="0"/>
              </a:rPr>
              <a:t>on a dedicated Chapter and Community Builder, Renee </a:t>
            </a:r>
            <a:r>
              <a:rPr lang="en-US" dirty="0" smtClean="0">
                <a:latin typeface="Arial" panose="020B0604020202020204" pitchFamily="34" charset="0"/>
                <a:cs typeface="Arial" panose="020B0604020202020204" pitchFamily="34" charset="0"/>
              </a:rPr>
              <a:t>Bouldin, and a Communications Coordinator</a:t>
            </a:r>
            <a:r>
              <a:rPr lang="en-US" dirty="0">
                <a:latin typeface="Arial" panose="020B0604020202020204" pitchFamily="34" charset="0"/>
                <a:cs typeface="Arial" panose="020B0604020202020204" pitchFamily="34" charset="0"/>
              </a:rPr>
              <a:t>, Emily </a:t>
            </a:r>
            <a:r>
              <a:rPr lang="en-US" dirty="0" smtClean="0">
                <a:latin typeface="Arial" panose="020B0604020202020204" pitchFamily="34" charset="0"/>
                <a:cs typeface="Arial" panose="020B0604020202020204" pitchFamily="34" charset="0"/>
              </a:rPr>
              <a:t>Yaddoff</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Aggressively implementing the recommendations of the strategic organizational </a:t>
            </a:r>
            <a:r>
              <a:rPr lang="en-US" dirty="0" smtClean="0">
                <a:latin typeface="Arial" panose="020B0604020202020204" pitchFamily="34" charset="0"/>
                <a:cs typeface="Arial" panose="020B0604020202020204" pitchFamily="34" charset="0"/>
              </a:rPr>
              <a:t>development plan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5096" y="3408925"/>
            <a:ext cx="3143250"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331" t="3242" r="13315" b="42836"/>
          <a:stretch/>
        </p:blipFill>
        <p:spPr>
          <a:xfrm>
            <a:off x="13446642" y="3403854"/>
            <a:ext cx="3200400" cy="314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 Placeholder 3"/>
          <p:cNvSpPr txBox="1">
            <a:spLocks/>
          </p:cNvSpPr>
          <p:nvPr/>
        </p:nvSpPr>
        <p:spPr>
          <a:xfrm>
            <a:off x="9467387" y="6736235"/>
            <a:ext cx="3197187" cy="1202884"/>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80561B"/>
                </a:solidFill>
                <a:latin typeface="Arial" panose="020B0604020202020204" pitchFamily="34" charset="0"/>
                <a:ea typeface="Roboto Lt" pitchFamily="2" charset="0"/>
                <a:cs typeface="Arial" panose="020B0604020202020204" pitchFamily="34" charset="0"/>
              </a:rPr>
              <a:t>Emily Yaddoff</a:t>
            </a:r>
          </a:p>
          <a:p>
            <a:pPr marL="0" indent="0" algn="ctr">
              <a:buNone/>
            </a:pPr>
            <a:r>
              <a:rPr lang="en-US" dirty="0" smtClean="0">
                <a:solidFill>
                  <a:srgbClr val="80561B"/>
                </a:solidFill>
                <a:latin typeface="Arial" panose="020B0604020202020204" pitchFamily="34" charset="0"/>
                <a:cs typeface="Arial" panose="020B0604020202020204" pitchFamily="34" charset="0"/>
              </a:rPr>
              <a:t>Communications Coordinator</a:t>
            </a:r>
            <a:endParaRPr lang="en-US" dirty="0">
              <a:solidFill>
                <a:srgbClr val="80561B"/>
              </a:solidFill>
              <a:latin typeface="Arial" panose="020B0604020202020204" pitchFamily="34" charset="0"/>
              <a:cs typeface="Arial" panose="020B0604020202020204" pitchFamily="34" charset="0"/>
            </a:endParaRPr>
          </a:p>
        </p:txBody>
      </p:sp>
      <p:sp>
        <p:nvSpPr>
          <p:cNvPr id="7" name="Text Placeholder 3"/>
          <p:cNvSpPr txBox="1">
            <a:spLocks/>
          </p:cNvSpPr>
          <p:nvPr/>
        </p:nvSpPr>
        <p:spPr>
          <a:xfrm>
            <a:off x="13338461" y="6736235"/>
            <a:ext cx="3416762" cy="1576945"/>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80561B"/>
                </a:solidFill>
                <a:latin typeface="Arial" panose="020B0604020202020204" pitchFamily="34" charset="0"/>
                <a:ea typeface="Roboto Lt" pitchFamily="2" charset="0"/>
                <a:cs typeface="Arial" panose="020B0604020202020204" pitchFamily="34" charset="0"/>
              </a:rPr>
              <a:t>Renee Bouldin</a:t>
            </a:r>
          </a:p>
          <a:p>
            <a:pPr marL="0" indent="0" algn="ctr">
              <a:buNone/>
            </a:pPr>
            <a:r>
              <a:rPr lang="en-US" dirty="0" smtClean="0">
                <a:solidFill>
                  <a:srgbClr val="80561B"/>
                </a:solidFill>
                <a:latin typeface="Arial" panose="020B0604020202020204" pitchFamily="34" charset="0"/>
                <a:cs typeface="Arial" panose="020B0604020202020204" pitchFamily="34" charset="0"/>
              </a:rPr>
              <a:t>Chapter and Community Builder</a:t>
            </a:r>
            <a:endParaRPr lang="en-US" dirty="0">
              <a:solidFill>
                <a:srgbClr val="80561B"/>
              </a:solidFill>
              <a:latin typeface="Arial" panose="020B0604020202020204" pitchFamily="34" charset="0"/>
              <a:cs typeface="Arial" panose="020B0604020202020204" pitchFamily="34" charset="0"/>
            </a:endParaRPr>
          </a:p>
        </p:txBody>
      </p:sp>
      <p:sp>
        <p:nvSpPr>
          <p:cNvPr id="10" name="Text Placeholder 2"/>
          <p:cNvSpPr txBox="1">
            <a:spLocks/>
          </p:cNvSpPr>
          <p:nvPr/>
        </p:nvSpPr>
        <p:spPr>
          <a:xfrm>
            <a:off x="7620000" y="8977855"/>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latin typeface="Arial" panose="020B0604020202020204" pitchFamily="34" charset="0"/>
                <a:cs typeface="Arial" panose="020B0604020202020204" pitchFamily="34" charset="0"/>
              </a:rPr>
              <a:t>Implementing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55060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p:cNvPicPr>
          <p:nvPr/>
        </p:nvPicPr>
        <p:blipFill>
          <a:blip r:embed="rId3"/>
          <a:srcRect/>
          <a:stretch>
            <a:fillRect/>
          </a:stretch>
        </p:blipFill>
        <p:spPr>
          <a:xfrm>
            <a:off x="12420600" y="3086100"/>
            <a:ext cx="4171985" cy="4134315"/>
          </a:xfrm>
          <a:prstGeom prst="rect">
            <a:avLst/>
          </a:prstGeom>
        </p:spPr>
      </p:pic>
      <p:sp>
        <p:nvSpPr>
          <p:cNvPr id="5" name="TextBox 7"/>
          <p:cNvSpPr txBox="1">
            <a:spLocks noGrp="1"/>
          </p:cNvSpPr>
          <p:nvPr>
            <p:ph idx="1"/>
          </p:nvPr>
        </p:nvSpPr>
        <p:spPr>
          <a:xfrm>
            <a:off x="457200" y="1257300"/>
            <a:ext cx="8686800" cy="1227195"/>
          </a:xfrm>
          <a:prstGeom prst="rect">
            <a:avLst/>
          </a:prstGeom>
        </p:spPr>
        <p:txBody>
          <a:bodyPr wrap="square" lIns="0" tIns="0" rIns="0" bIns="0" rtlCol="0" anchor="t">
            <a:spAutoFit/>
          </a:bodyPr>
          <a:lstStyle/>
          <a:p>
            <a:pPr marL="0" indent="0" algn="ctr">
              <a:lnSpc>
                <a:spcPts val="5040"/>
              </a:lnSpc>
              <a:buNone/>
            </a:pPr>
            <a:r>
              <a:rPr lang="en-US" sz="3600" b="1" dirty="0">
                <a:solidFill>
                  <a:srgbClr val="80561B"/>
                </a:solidFill>
                <a:latin typeface="Arial" panose="020B0604020202020204" pitchFamily="34" charset="0"/>
                <a:cs typeface="Arial" panose="020B0604020202020204" pitchFamily="34" charset="0"/>
              </a:rPr>
              <a:t>Our mission is to foster the science and art of natural resource conservation.</a:t>
            </a:r>
          </a:p>
        </p:txBody>
      </p:sp>
      <p:sp>
        <p:nvSpPr>
          <p:cNvPr id="6" name="TextBox 7"/>
          <p:cNvSpPr txBox="1">
            <a:spLocks/>
          </p:cNvSpPr>
          <p:nvPr/>
        </p:nvSpPr>
        <p:spPr>
          <a:xfrm>
            <a:off x="457200" y="3390900"/>
            <a:ext cx="8686800" cy="4577472"/>
          </a:xfrm>
          <a:prstGeom prst="rect">
            <a:avLst/>
          </a:prstGeom>
        </p:spPr>
        <p:txBody>
          <a:bodyPr vert="horz" wrap="square" lIns="0" tIns="0" rIns="0" bIns="0" rtlCol="0" anchor="t">
            <a:sp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ts val="4480"/>
              </a:lnSpc>
              <a:buNone/>
            </a:pPr>
            <a:r>
              <a:rPr lang="en-US" sz="3600" dirty="0">
                <a:latin typeface="Arial" panose="020B0604020202020204" pitchFamily="34" charset="0"/>
                <a:cs typeface="Arial" panose="020B0604020202020204" pitchFamily="34" charset="0"/>
              </a:rPr>
              <a:t>When you join SWCS, you join a community of conservation professionals who care about the future of natural resources. Our members engage in important conversations about soil and water, support the sustainability of our working landscapes, </a:t>
            </a:r>
            <a:r>
              <a:rPr lang="en-US" sz="3600" dirty="0" smtClean="0">
                <a:latin typeface="Arial" panose="020B0604020202020204" pitchFamily="34" charset="0"/>
                <a:cs typeface="Arial" panose="020B0604020202020204" pitchFamily="34" charset="0"/>
              </a:rPr>
              <a:t>and </a:t>
            </a:r>
            <a:r>
              <a:rPr lang="en-US" sz="3600" dirty="0">
                <a:latin typeface="Arial" panose="020B0604020202020204" pitchFamily="34" charset="0"/>
                <a:cs typeface="Arial" panose="020B0604020202020204" pitchFamily="34" charset="0"/>
              </a:rPr>
              <a:t>serve </a:t>
            </a:r>
            <a:r>
              <a:rPr lang="en-US" sz="3600" dirty="0" smtClean="0">
                <a:latin typeface="Arial" panose="020B0604020202020204" pitchFamily="34" charset="0"/>
                <a:cs typeface="Arial" panose="020B0604020202020204" pitchFamily="34" charset="0"/>
              </a:rPr>
              <a:t>as </a:t>
            </a:r>
            <a:r>
              <a:rPr lang="en-US" sz="3600" dirty="0">
                <a:latin typeface="Arial" panose="020B0604020202020204" pitchFamily="34" charset="0"/>
                <a:cs typeface="Arial" panose="020B0604020202020204" pitchFamily="34" charset="0"/>
              </a:rPr>
              <a:t>conservation leaders.</a:t>
            </a:r>
          </a:p>
        </p:txBody>
      </p:sp>
    </p:spTree>
    <p:extLst>
      <p:ext uri="{BB962C8B-B14F-4D97-AF65-F5344CB8AC3E}">
        <p14:creationId xmlns:p14="http://schemas.microsoft.com/office/powerpoint/2010/main" val="37384149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5269" y="571500"/>
            <a:ext cx="8229600" cy="1143000"/>
          </a:xfrm>
        </p:spPr>
        <p:txBody>
          <a:bodyPr/>
          <a:lstStyle/>
          <a:p>
            <a:r>
              <a:rPr lang="en-US" dirty="0" smtClean="0">
                <a:latin typeface="Arial" panose="020B0604020202020204" pitchFamily="34" charset="0"/>
                <a:cs typeface="Arial" panose="020B0604020202020204" pitchFamily="34" charset="0"/>
              </a:rPr>
              <a:t>Erika Crady</a:t>
            </a:r>
            <a:r>
              <a:rPr lang="en-US" dirty="0">
                <a:latin typeface="Arial" panose="020B0604020202020204" pitchFamily="34" charset="0"/>
                <a:cs typeface="Arial" panose="020B0604020202020204" pitchFamily="34" charset="0"/>
              </a:rPr>
              <a:t> </a:t>
            </a:r>
          </a:p>
        </p:txBody>
      </p:sp>
      <p:sp>
        <p:nvSpPr>
          <p:cNvPr id="3" name="Text Placeholder 2"/>
          <p:cNvSpPr>
            <a:spLocks noGrp="1"/>
          </p:cNvSpPr>
          <p:nvPr>
            <p:ph idx="1"/>
          </p:nvPr>
        </p:nvSpPr>
        <p:spPr>
          <a:xfrm>
            <a:off x="8763000" y="2911109"/>
            <a:ext cx="7924800" cy="3657600"/>
          </a:xfrm>
        </p:spPr>
        <p:txBody>
          <a:bodyPr/>
          <a:lstStyle/>
          <a:p>
            <a:r>
              <a:rPr lang="en-US" dirty="0" smtClean="0">
                <a:latin typeface="Arial" panose="020B0604020202020204" pitchFamily="34" charset="0"/>
                <a:cs typeface="Arial" panose="020B0604020202020204" pitchFamily="34" charset="0"/>
              </a:rPr>
              <a:t>Joined the SWCS team June 2016</a:t>
            </a:r>
          </a:p>
          <a:p>
            <a:r>
              <a:rPr lang="en-US" dirty="0" smtClean="0">
                <a:latin typeface="Arial" panose="020B0604020202020204" pitchFamily="34" charset="0"/>
                <a:cs typeface="Arial" panose="020B0604020202020204" pitchFamily="34" charset="0"/>
              </a:rPr>
              <a:t>Membership Director</a:t>
            </a:r>
          </a:p>
          <a:p>
            <a:r>
              <a:rPr lang="en-US" dirty="0" smtClean="0">
                <a:latin typeface="Arial" panose="020B0604020202020204" pitchFamily="34" charset="0"/>
                <a:cs typeface="Arial" panose="020B0604020202020204" pitchFamily="34" charset="0"/>
              </a:rPr>
              <a:t>Why I love my job! </a:t>
            </a:r>
          </a:p>
          <a:p>
            <a:r>
              <a:rPr lang="en-US" dirty="0" smtClean="0">
                <a:latin typeface="Arial" panose="020B0604020202020204" pitchFamily="34" charset="0"/>
                <a:cs typeface="Arial" panose="020B0604020202020204" pitchFamily="34" charset="0"/>
              </a:rPr>
              <a:t>I’m here to help! </a:t>
            </a:r>
          </a:p>
          <a:p>
            <a:r>
              <a:rPr lang="en-US" dirty="0" smtClean="0">
                <a:latin typeface="Arial" panose="020B0604020202020204" pitchFamily="34" charset="0"/>
                <a:cs typeface="Arial" panose="020B0604020202020204" pitchFamily="34" charset="0"/>
              </a:rPr>
              <a:t>Moving forward, leadership, and focus</a:t>
            </a:r>
          </a:p>
          <a:p>
            <a:endParaRPr lang="en-US" dirty="0" smtClean="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1026" name="Picture 2" descr="Erika Cra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34809"/>
            <a:ext cx="5410200" cy="5410200"/>
          </a:xfrm>
          <a:prstGeom prst="roundRect">
            <a:avLst>
              <a:gd name="adj" fmla="val 8594"/>
            </a:avLst>
          </a:prstGeom>
          <a:solidFill>
            <a:srgbClr val="FFFFFF">
              <a:shade val="85000"/>
            </a:srgbClr>
          </a:solidFill>
          <a:ln>
            <a:noFill/>
          </a:ln>
          <a:effectLst/>
          <a:scene3d>
            <a:camera prst="orthographicFront"/>
            <a:lightRig rig="threePt" dir="t"/>
          </a:scene3d>
          <a:sp3d>
            <a:bevelT/>
          </a:sp3d>
          <a:extLst/>
        </p:spPr>
      </p:pic>
    </p:spTree>
    <p:extLst>
      <p:ext uri="{BB962C8B-B14F-4D97-AF65-F5344CB8AC3E}">
        <p14:creationId xmlns:p14="http://schemas.microsoft.com/office/powerpoint/2010/main" val="1360794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
            <a:ext cx="14630400" cy="1143000"/>
          </a:xfrm>
        </p:spPr>
        <p:txBody>
          <a:bodyPr>
            <a:normAutofit/>
          </a:bodyPr>
          <a:lstStyle/>
          <a:p>
            <a:pPr algn="l"/>
            <a:r>
              <a:rPr lang="en-US" dirty="0" smtClean="0">
                <a:latin typeface="Arial" panose="020B0604020202020204" pitchFamily="34" charset="0"/>
                <a:cs typeface="Arial" panose="020B0604020202020204" pitchFamily="34" charset="0"/>
              </a:rPr>
              <a:t>Membership Goals</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900223" y="1638300"/>
            <a:ext cx="17355879" cy="7497763"/>
          </a:xfrm>
        </p:spPr>
        <p:txBody>
          <a:bodyPr>
            <a:noAutofit/>
          </a:bodyPr>
          <a:lstStyle/>
          <a:p>
            <a:pPr>
              <a:lnSpc>
                <a:spcPct val="120000"/>
              </a:lnSpc>
            </a:pPr>
            <a:r>
              <a:rPr lang="en-US" sz="2800" dirty="0">
                <a:latin typeface="Arial" panose="020B0604020202020204" pitchFamily="34" charset="0"/>
                <a:cs typeface="Arial" panose="020B0604020202020204" pitchFamily="34" charset="0"/>
              </a:rPr>
              <a:t>Define who is a conservation professional and </a:t>
            </a:r>
            <a:r>
              <a:rPr lang="en-US" sz="2800" dirty="0" smtClean="0">
                <a:latin typeface="Arial" panose="020B0604020202020204" pitchFamily="34" charset="0"/>
                <a:cs typeface="Arial" panose="020B0604020202020204" pitchFamily="34" charset="0"/>
              </a:rPr>
              <a:t>member, </a:t>
            </a:r>
            <a:r>
              <a:rPr lang="en-US" sz="2800" dirty="0">
                <a:latin typeface="Arial" panose="020B0604020202020204" pitchFamily="34" charset="0"/>
                <a:cs typeface="Arial" panose="020B0604020202020204" pitchFamily="34" charset="0"/>
              </a:rPr>
              <a:t>put front and center on </a:t>
            </a:r>
            <a:br>
              <a:rPr lang="en-US" sz="2800" dirty="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EVERYTHING</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and make </a:t>
            </a:r>
            <a:r>
              <a:rPr lang="en-US" sz="2800" dirty="0">
                <a:latin typeface="Arial" panose="020B0604020202020204" pitchFamily="34" charset="0"/>
                <a:cs typeface="Arial" panose="020B0604020202020204" pitchFamily="34" charset="0"/>
              </a:rPr>
              <a:t>JOIN front and center </a:t>
            </a:r>
            <a:r>
              <a:rPr lang="en-US" sz="2800" dirty="0" smtClean="0">
                <a:latin typeface="Arial" panose="020B0604020202020204" pitchFamily="34" charset="0"/>
                <a:cs typeface="Arial" panose="020B0604020202020204" pitchFamily="34" charset="0"/>
              </a:rPr>
              <a:t>of website </a:t>
            </a:r>
            <a:r>
              <a:rPr lang="en-US" sz="2800" dirty="0">
                <a:latin typeface="Arial" panose="020B0604020202020204" pitchFamily="34" charset="0"/>
                <a:cs typeface="Arial" panose="020B0604020202020204" pitchFamily="34" charset="0"/>
              </a:rPr>
              <a:t>homepage</a:t>
            </a:r>
          </a:p>
          <a:p>
            <a:pPr>
              <a:lnSpc>
                <a:spcPct val="120000"/>
              </a:lnSpc>
            </a:pPr>
            <a:r>
              <a:rPr lang="en-US" sz="2800" dirty="0">
                <a:latin typeface="Arial" panose="020B0604020202020204" pitchFamily="34" charset="0"/>
                <a:cs typeface="Arial" panose="020B0604020202020204" pitchFamily="34" charset="0"/>
              </a:rPr>
              <a:t>Revamp membership categories so members see </a:t>
            </a:r>
            <a:r>
              <a:rPr lang="en-US" sz="2800" dirty="0" smtClean="0">
                <a:latin typeface="Arial" panose="020B0604020202020204" pitchFamily="34" charset="0"/>
                <a:cs typeface="Arial" panose="020B0604020202020204" pitchFamily="34" charset="0"/>
              </a:rPr>
              <a:t>themselves; </a:t>
            </a:r>
            <a:r>
              <a:rPr lang="en-US" sz="2800" dirty="0">
                <a:latin typeface="Arial" panose="020B0604020202020204" pitchFamily="34" charset="0"/>
                <a:cs typeface="Arial" panose="020B0604020202020204" pitchFamily="34" charset="0"/>
              </a:rPr>
              <a:t>add a retiree option and identify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 </a:t>
            </a:r>
            <a:r>
              <a:rPr lang="en-US" sz="2800" dirty="0">
                <a:latin typeface="Arial" panose="020B0604020202020204" pitchFamily="34" charset="0"/>
                <a:cs typeface="Arial" panose="020B0604020202020204" pitchFamily="34" charset="0"/>
              </a:rPr>
              <a:t>role for </a:t>
            </a:r>
            <a:r>
              <a:rPr lang="en-US" sz="2800" dirty="0" smtClean="0">
                <a:latin typeface="Arial" panose="020B0604020202020204" pitchFamily="34" charset="0"/>
                <a:cs typeface="Arial" panose="020B0604020202020204" pitchFamily="34" charset="0"/>
              </a:rPr>
              <a:t>them (We hear you!) </a:t>
            </a:r>
            <a:endParaRPr lang="en-US" sz="2800" dirty="0">
              <a:latin typeface="Arial" panose="020B0604020202020204" pitchFamily="34" charset="0"/>
              <a:cs typeface="Arial" panose="020B0604020202020204" pitchFamily="34" charset="0"/>
            </a:endParaRPr>
          </a:p>
          <a:p>
            <a:pPr>
              <a:lnSpc>
                <a:spcPct val="120000"/>
              </a:lnSpc>
            </a:pPr>
            <a:r>
              <a:rPr lang="en-US" sz="2800" dirty="0" smtClean="0">
                <a:latin typeface="Arial" panose="020B0604020202020204" pitchFamily="34" charset="0"/>
                <a:cs typeface="Arial" panose="020B0604020202020204" pitchFamily="34" charset="0"/>
              </a:rPr>
              <a:t>Use </a:t>
            </a:r>
            <a:r>
              <a:rPr lang="en-US" sz="2800" dirty="0">
                <a:latin typeface="Arial" panose="020B0604020202020204" pitchFamily="34" charset="0"/>
                <a:cs typeface="Arial" panose="020B0604020202020204" pitchFamily="34" charset="0"/>
              </a:rPr>
              <a:t>a membership database that makes joining, </a:t>
            </a:r>
            <a:r>
              <a:rPr lang="en-US" sz="2800" dirty="0" smtClean="0">
                <a:latin typeface="Arial" panose="020B0604020202020204" pitchFamily="34" charset="0"/>
                <a:cs typeface="Arial" panose="020B0604020202020204" pitchFamily="34" charset="0"/>
              </a:rPr>
              <a:t>renewing, </a:t>
            </a:r>
            <a:r>
              <a:rPr lang="en-US" sz="2800" dirty="0">
                <a:latin typeface="Arial" panose="020B0604020202020204" pitchFamily="34" charset="0"/>
                <a:cs typeface="Arial" panose="020B0604020202020204" pitchFamily="34" charset="0"/>
              </a:rPr>
              <a:t>and engaging easier for </a:t>
            </a:r>
            <a:r>
              <a:rPr lang="en-US" sz="2800" dirty="0" smtClean="0">
                <a:latin typeface="Arial" panose="020B0604020202020204" pitchFamily="34" charset="0"/>
                <a:cs typeface="Arial" panose="020B0604020202020204" pitchFamily="34" charset="0"/>
              </a:rPr>
              <a:t>members, and</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makes administration and communication to members easier internally </a:t>
            </a:r>
          </a:p>
          <a:p>
            <a:pPr>
              <a:lnSpc>
                <a:spcPct val="120000"/>
              </a:lnSpc>
            </a:pPr>
            <a:r>
              <a:rPr lang="en-US" sz="2800" dirty="0">
                <a:latin typeface="Arial" panose="020B0604020202020204" pitchFamily="34" charset="0"/>
                <a:cs typeface="Arial" panose="020B0604020202020204" pitchFamily="34" charset="0"/>
              </a:rPr>
              <a:t>Adjust/enhance benefits to ensure value for members </a:t>
            </a:r>
            <a:r>
              <a:rPr lang="en-US" sz="2800" dirty="0" smtClean="0">
                <a:latin typeface="Arial" panose="020B0604020202020204" pitchFamily="34" charset="0"/>
                <a:cs typeface="Arial" panose="020B0604020202020204" pitchFamily="34" charset="0"/>
              </a:rPr>
              <a:t>versus </a:t>
            </a:r>
            <a:r>
              <a:rPr lang="en-US" sz="2800" dirty="0">
                <a:latin typeface="Arial" panose="020B0604020202020204" pitchFamily="34" charset="0"/>
                <a:cs typeface="Arial" panose="020B0604020202020204" pitchFamily="34" charset="0"/>
              </a:rPr>
              <a:t>community at large by adding 3 new membership services/benefits per year</a:t>
            </a:r>
          </a:p>
          <a:p>
            <a:pPr>
              <a:lnSpc>
                <a:spcPct val="120000"/>
              </a:lnSpc>
            </a:pPr>
            <a:r>
              <a:rPr lang="en-US" sz="2800" dirty="0">
                <a:latin typeface="Arial" panose="020B0604020202020204" pitchFamily="34" charset="0"/>
                <a:cs typeface="Arial" panose="020B0604020202020204" pitchFamily="34" charset="0"/>
              </a:rPr>
              <a:t>Conduct 3 member touches each month, consider how to bring positivity, </a:t>
            </a:r>
            <a:r>
              <a:rPr lang="en-US" sz="2800" dirty="0" smtClean="0">
                <a:latin typeface="Arial" panose="020B0604020202020204" pitchFamily="34" charset="0"/>
                <a:cs typeface="Arial" panose="020B0604020202020204" pitchFamily="34" charset="0"/>
              </a:rPr>
              <a:t>fun, </a:t>
            </a:r>
            <a:r>
              <a:rPr lang="en-US" sz="2800" dirty="0">
                <a:latin typeface="Arial" panose="020B0604020202020204" pitchFamily="34" charset="0"/>
                <a:cs typeface="Arial" panose="020B0604020202020204" pitchFamily="34" charset="0"/>
              </a:rPr>
              <a:t>and joy </a:t>
            </a:r>
          </a:p>
          <a:p>
            <a:pPr>
              <a:lnSpc>
                <a:spcPct val="120000"/>
              </a:lnSpc>
            </a:pPr>
            <a:r>
              <a:rPr lang="en-US" sz="2800" dirty="0">
                <a:latin typeface="Arial" panose="020B0604020202020204" pitchFamily="34" charset="0"/>
                <a:cs typeface="Arial" panose="020B0604020202020204" pitchFamily="34" charset="0"/>
              </a:rPr>
              <a:t>Conduct 3 recruitment and renewal strategies each month </a:t>
            </a:r>
          </a:p>
          <a:p>
            <a:pPr>
              <a:lnSpc>
                <a:spcPct val="120000"/>
              </a:lnSpc>
            </a:pPr>
            <a:r>
              <a:rPr lang="en-US" sz="2800" dirty="0">
                <a:latin typeface="Arial" panose="020B0604020202020204" pitchFamily="34" charset="0"/>
                <a:cs typeface="Arial" panose="020B0604020202020204" pitchFamily="34" charset="0"/>
              </a:rPr>
              <a:t>Consider membership across all departments, particularly communication</a:t>
            </a:r>
          </a:p>
          <a:p>
            <a:pPr>
              <a:lnSpc>
                <a:spcPct val="120000"/>
              </a:lnSpc>
            </a:pPr>
            <a:r>
              <a:rPr lang="en-US" sz="2800" dirty="0">
                <a:latin typeface="Arial" panose="020B0604020202020204" pitchFamily="34" charset="0"/>
                <a:cs typeface="Arial" panose="020B0604020202020204" pitchFamily="34" charset="0"/>
              </a:rPr>
              <a:t>Develop chapters and their leaders to recruit and renew members and add value to membership locally</a:t>
            </a:r>
          </a:p>
        </p:txBody>
      </p:sp>
      <p:sp>
        <p:nvSpPr>
          <p:cNvPr id="4" name="Text Placeholder 2"/>
          <p:cNvSpPr txBox="1">
            <a:spLocks/>
          </p:cNvSpPr>
          <p:nvPr/>
        </p:nvSpPr>
        <p:spPr>
          <a:xfrm>
            <a:off x="7620000" y="8977855"/>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latin typeface="Arial" panose="020B0604020202020204" pitchFamily="34" charset="0"/>
                <a:cs typeface="Arial" panose="020B0604020202020204" pitchFamily="34" charset="0"/>
              </a:rPr>
              <a:t>Implementing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99038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4706600" cy="1143000"/>
          </a:xfrm>
        </p:spPr>
        <p:txBody>
          <a:bodyPr>
            <a:normAutofit/>
          </a:bodyPr>
          <a:lstStyle/>
          <a:p>
            <a:pPr algn="l"/>
            <a:r>
              <a:rPr lang="en-US" dirty="0" smtClean="0">
                <a:latin typeface="Arial" panose="020B0604020202020204" pitchFamily="34" charset="0"/>
                <a:cs typeface="Arial" panose="020B0604020202020204" pitchFamily="34" charset="0"/>
              </a:rPr>
              <a:t>Chapters Goals</a:t>
            </a:r>
            <a:endParaRPr lang="en-US" dirty="0">
              <a:latin typeface="Arial" panose="020B0604020202020204" pitchFamily="34" charset="0"/>
              <a:cs typeface="Arial" panose="020B0604020202020204" pitchFamily="34" charset="0"/>
            </a:endParaRPr>
          </a:p>
        </p:txBody>
      </p:sp>
      <p:sp>
        <p:nvSpPr>
          <p:cNvPr id="3" name="Text Placeholder 2"/>
          <p:cNvSpPr>
            <a:spLocks noGrp="1"/>
          </p:cNvSpPr>
          <p:nvPr>
            <p:ph idx="1"/>
          </p:nvPr>
        </p:nvSpPr>
        <p:spPr>
          <a:xfrm>
            <a:off x="762000" y="2171700"/>
            <a:ext cx="16306800" cy="7110955"/>
          </a:xfrm>
        </p:spPr>
        <p:txBody>
          <a:bodyPr>
            <a:normAutofit/>
          </a:bodyPr>
          <a:lstStyle/>
          <a:p>
            <a:r>
              <a:rPr lang="en-US" dirty="0" smtClean="0">
                <a:latin typeface="Arial" panose="020B0604020202020204" pitchFamily="34" charset="0"/>
                <a:cs typeface="Arial" panose="020B0604020202020204" pitchFamily="34" charset="0"/>
              </a:rPr>
              <a:t>Implement a vision in which member engagement is national AND chapters, not national OR chapters, where we are working together and supporting one another</a:t>
            </a:r>
          </a:p>
          <a:p>
            <a:pPr marL="0" indent="0">
              <a:buNone/>
            </a:pPr>
            <a:endParaRPr lang="en-US" sz="14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Regular training and tool offerings based on your needs</a:t>
            </a:r>
          </a:p>
          <a:p>
            <a:pPr marL="0" indent="0">
              <a:buNone/>
            </a:pPr>
            <a:endParaRPr lang="en-US" sz="14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Opportunities for dialogue between chapters and headquarters and between chapters</a:t>
            </a:r>
          </a:p>
          <a:p>
            <a:endParaRPr lang="en-US" sz="14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National and chapter collaborations on events, grants, and sponsorships (highest ranked area of interest from chapter leaders)</a:t>
            </a:r>
          </a:p>
          <a:p>
            <a:pPr marL="0" indent="0">
              <a:buNone/>
            </a:pPr>
            <a:endParaRPr lang="en-US" sz="1400"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Craft, with chapter leaders, standards for chapter function and activity, and identify the support and resources needed to meet those standards </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Text Placeholder 2"/>
          <p:cNvSpPr txBox="1">
            <a:spLocks/>
          </p:cNvSpPr>
          <p:nvPr/>
        </p:nvSpPr>
        <p:spPr>
          <a:xfrm>
            <a:off x="7620000" y="8977855"/>
            <a:ext cx="10896600" cy="876300"/>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i="1" dirty="0" smtClean="0">
                <a:latin typeface="Arial" panose="020B0604020202020204" pitchFamily="34" charset="0"/>
                <a:cs typeface="Arial" panose="020B0604020202020204" pitchFamily="34" charset="0"/>
              </a:rPr>
              <a:t>Implementing the </a:t>
            </a:r>
            <a:r>
              <a:rPr lang="en-US" i="1" dirty="0">
                <a:latin typeface="Arial" panose="020B0604020202020204" pitchFamily="34" charset="0"/>
                <a:cs typeface="Arial" panose="020B0604020202020204" pitchFamily="34" charset="0"/>
              </a:rPr>
              <a:t>Strategic Organizational Development Plan</a:t>
            </a:r>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smtClean="0">
              <a:latin typeface="Arial" panose="020B0604020202020204" pitchFamily="34" charset="0"/>
              <a:cs typeface="Arial" panose="020B0604020202020204" pitchFamily="34" charset="0"/>
            </a:endParaRPr>
          </a:p>
          <a:p>
            <a:endParaRPr lang="en-US"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792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Goals for </a:t>
            </a:r>
            <a:r>
              <a:rPr lang="en-US" dirty="0" smtClean="0">
                <a:latin typeface="Arial" panose="020B0604020202020204" pitchFamily="34" charset="0"/>
                <a:cs typeface="Arial" panose="020B0604020202020204" pitchFamily="34" charset="0"/>
              </a:rPr>
              <a:t>Today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50277" y="2476500"/>
            <a:ext cx="17526000" cy="7086600"/>
          </a:xfrm>
        </p:spPr>
        <p:txBody>
          <a:bodyPr>
            <a:noAutofit/>
          </a:bodyPr>
          <a:lstStyle/>
          <a:p>
            <a:pPr marL="946149" lvl="1" indent="-514350">
              <a:lnSpc>
                <a:spcPct val="200000"/>
              </a:lnSpc>
              <a:buAutoNum type="arabicPeriod"/>
            </a:pPr>
            <a:r>
              <a:rPr lang="en-US" sz="4000" dirty="0" smtClean="0">
                <a:solidFill>
                  <a:srgbClr val="80561B"/>
                </a:solidFill>
                <a:latin typeface="Arial" panose="020B0604020202020204" pitchFamily="34" charset="0"/>
                <a:cs typeface="Arial" panose="020B0604020202020204" pitchFamily="34" charset="0"/>
              </a:rPr>
              <a:t>Distribute </a:t>
            </a:r>
            <a:r>
              <a:rPr lang="en-US" sz="4000" dirty="0">
                <a:solidFill>
                  <a:srgbClr val="80561B"/>
                </a:solidFill>
                <a:latin typeface="Arial" panose="020B0604020202020204" pitchFamily="34" charset="0"/>
                <a:cs typeface="Arial" panose="020B0604020202020204" pitchFamily="34" charset="0"/>
              </a:rPr>
              <a:t>new tools for chapter </a:t>
            </a:r>
            <a:r>
              <a:rPr lang="en-US" sz="4000" dirty="0" smtClean="0">
                <a:solidFill>
                  <a:srgbClr val="80561B"/>
                </a:solidFill>
                <a:latin typeface="Arial" panose="020B0604020202020204" pitchFamily="34" charset="0"/>
                <a:cs typeface="Arial" panose="020B0604020202020204" pitchFamily="34" charset="0"/>
              </a:rPr>
              <a:t>leaders</a:t>
            </a:r>
            <a:endParaRPr lang="en-US" sz="4000" dirty="0">
              <a:solidFill>
                <a:srgbClr val="80561B"/>
              </a:solidFill>
              <a:latin typeface="Arial" panose="020B0604020202020204" pitchFamily="34" charset="0"/>
              <a:cs typeface="Arial" panose="020B0604020202020204" pitchFamily="34" charset="0"/>
            </a:endParaRPr>
          </a:p>
          <a:p>
            <a:pPr marL="946149" lvl="1" indent="-514350">
              <a:lnSpc>
                <a:spcPct val="200000"/>
              </a:lnSpc>
              <a:buAutoNum type="arabicPeriod"/>
            </a:pPr>
            <a:r>
              <a:rPr lang="en-US" sz="4000" dirty="0" smtClean="0">
                <a:solidFill>
                  <a:srgbClr val="80561B"/>
                </a:solidFill>
                <a:latin typeface="Arial" panose="020B0604020202020204" pitchFamily="34" charset="0"/>
                <a:cs typeface="Arial" panose="020B0604020202020204" pitchFamily="34" charset="0"/>
              </a:rPr>
              <a:t>Help </a:t>
            </a:r>
            <a:r>
              <a:rPr lang="en-US" sz="4000" dirty="0">
                <a:solidFill>
                  <a:srgbClr val="80561B"/>
                </a:solidFill>
                <a:latin typeface="Arial" panose="020B0604020202020204" pitchFamily="34" charset="0"/>
                <a:cs typeface="Arial" panose="020B0604020202020204" pitchFamily="34" charset="0"/>
              </a:rPr>
              <a:t>our leaders feel more comfortable making the membership </a:t>
            </a:r>
            <a:r>
              <a:rPr lang="en-US" sz="4000" dirty="0" smtClean="0">
                <a:solidFill>
                  <a:srgbClr val="80561B"/>
                </a:solidFill>
                <a:latin typeface="Arial" panose="020B0604020202020204" pitchFamily="34" charset="0"/>
                <a:cs typeface="Arial" panose="020B0604020202020204" pitchFamily="34" charset="0"/>
              </a:rPr>
              <a:t>ask</a:t>
            </a:r>
          </a:p>
          <a:p>
            <a:pPr marL="946149" lvl="1" indent="-514350">
              <a:lnSpc>
                <a:spcPct val="200000"/>
              </a:lnSpc>
              <a:buAutoNum type="arabicPeriod"/>
            </a:pPr>
            <a:r>
              <a:rPr lang="en-US" sz="4000" dirty="0" smtClean="0">
                <a:solidFill>
                  <a:srgbClr val="80561B"/>
                </a:solidFill>
                <a:latin typeface="Arial" panose="020B0604020202020204" pitchFamily="34" charset="0"/>
                <a:cs typeface="Arial" panose="020B0604020202020204" pitchFamily="34" charset="0"/>
              </a:rPr>
              <a:t>Start </a:t>
            </a:r>
            <a:r>
              <a:rPr lang="en-US" sz="4000" dirty="0">
                <a:solidFill>
                  <a:srgbClr val="80561B"/>
                </a:solidFill>
                <a:latin typeface="Arial" panose="020B0604020202020204" pitchFamily="34" charset="0"/>
                <a:cs typeface="Arial" panose="020B0604020202020204" pitchFamily="34" charset="0"/>
              </a:rPr>
              <a:t>conversations between chapter </a:t>
            </a:r>
            <a:r>
              <a:rPr lang="en-US" sz="4000" dirty="0" smtClean="0">
                <a:solidFill>
                  <a:srgbClr val="80561B"/>
                </a:solidFill>
                <a:latin typeface="Arial" panose="020B0604020202020204" pitchFamily="34" charset="0"/>
                <a:cs typeface="Arial" panose="020B0604020202020204" pitchFamily="34" charset="0"/>
              </a:rPr>
              <a:t>leaders</a:t>
            </a:r>
            <a:endParaRPr lang="en-US" sz="4000" dirty="0">
              <a:solidFill>
                <a:srgbClr val="80561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5148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0" y="2552700"/>
            <a:ext cx="12039600" cy="4648200"/>
          </a:xfrm>
        </p:spPr>
        <p:txBody>
          <a:bodyPr>
            <a:noAutofit/>
          </a:bodyPr>
          <a:lstStyle/>
          <a:p>
            <a:r>
              <a:rPr lang="en-US" sz="6600" dirty="0" smtClean="0">
                <a:latin typeface="Arial" panose="020B0604020202020204" pitchFamily="34" charset="0"/>
                <a:cs typeface="Arial" panose="020B0604020202020204" pitchFamily="34" charset="0"/>
              </a:rPr>
              <a:t>Overarching Goal:</a:t>
            </a:r>
            <a:br>
              <a:rPr lang="en-US" sz="6600" dirty="0" smtClean="0">
                <a:latin typeface="Arial" panose="020B0604020202020204" pitchFamily="34" charset="0"/>
                <a:cs typeface="Arial" panose="020B0604020202020204" pitchFamily="34" charset="0"/>
              </a:rPr>
            </a:br>
            <a:r>
              <a:rPr lang="en-US" sz="6600" dirty="0" smtClean="0">
                <a:latin typeface="Arial" panose="020B0604020202020204" pitchFamily="34" charset="0"/>
                <a:cs typeface="Arial" panose="020B0604020202020204" pitchFamily="34" charset="0"/>
              </a:rPr>
              <a:t>Make Membership Personal</a:t>
            </a:r>
            <a:endParaRPr lang="en-US" sz="6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83067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448" y="3848100"/>
            <a:ext cx="9025103" cy="1143000"/>
          </a:xfrm>
        </p:spPr>
        <p:txBody>
          <a:bodyPr>
            <a:normAutofit fontScale="90000"/>
          </a:bodyPr>
          <a:lstStyle/>
          <a:p>
            <a:r>
              <a:rPr lang="en-US" dirty="0">
                <a:latin typeface="Arial" panose="020B0604020202020204" pitchFamily="34" charset="0"/>
                <a:cs typeface="Arial" panose="020B0604020202020204" pitchFamily="34" charset="0"/>
              </a:rPr>
              <a:t>Tools for Chapter </a:t>
            </a:r>
            <a:r>
              <a:rPr lang="en-US" dirty="0" smtClean="0">
                <a:latin typeface="Arial" panose="020B0604020202020204" pitchFamily="34" charset="0"/>
                <a:cs typeface="Arial" panose="020B0604020202020204" pitchFamily="34" charset="0"/>
              </a:rPr>
              <a:t>Leaders</a:t>
            </a:r>
            <a:endParaRPr lang="en-US" dirty="0">
              <a:latin typeface="Arial" panose="020B0604020202020204" pitchFamily="34" charset="0"/>
              <a:cs typeface="Arial" panose="020B0604020202020204" pitchFamily="34" charset="0"/>
            </a:endParaRPr>
          </a:p>
        </p:txBody>
      </p:sp>
      <p:sp>
        <p:nvSpPr>
          <p:cNvPr id="4" name="TextBox 7"/>
          <p:cNvSpPr txBox="1"/>
          <p:nvPr/>
        </p:nvSpPr>
        <p:spPr>
          <a:xfrm>
            <a:off x="0" y="5143500"/>
            <a:ext cx="18288000" cy="1078565"/>
          </a:xfrm>
          <a:prstGeom prst="rect">
            <a:avLst/>
          </a:prstGeom>
        </p:spPr>
        <p:txBody>
          <a:bodyPr wrap="square" lIns="0" tIns="0" rIns="0" bIns="0" rtlCol="0" anchor="t">
            <a:spAutoFit/>
          </a:bodyPr>
          <a:lstStyle/>
          <a:p>
            <a:pPr algn="ctr">
              <a:lnSpc>
                <a:spcPts val="9999"/>
              </a:lnSpc>
            </a:pPr>
            <a:r>
              <a:rPr lang="en-US" sz="3999" dirty="0">
                <a:solidFill>
                  <a:srgbClr val="80561B"/>
                </a:solidFill>
                <a:latin typeface="Arial" panose="020B0604020202020204" pitchFamily="34" charset="0"/>
                <a:cs typeface="Arial" panose="020B0604020202020204" pitchFamily="34" charset="0"/>
              </a:rPr>
              <a:t>www.swcs.org/chaptertools</a:t>
            </a:r>
          </a:p>
        </p:txBody>
      </p:sp>
    </p:spTree>
    <p:extLst>
      <p:ext uri="{BB962C8B-B14F-4D97-AF65-F5344CB8AC3E}">
        <p14:creationId xmlns:p14="http://schemas.microsoft.com/office/powerpoint/2010/main" val="4134072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Our Updated Webpage</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3" name="TextBox 7"/>
          <p:cNvSpPr txBox="1"/>
          <p:nvPr/>
        </p:nvSpPr>
        <p:spPr>
          <a:xfrm>
            <a:off x="0" y="5143500"/>
            <a:ext cx="18288000" cy="1078565"/>
          </a:xfrm>
          <a:prstGeom prst="rect">
            <a:avLst/>
          </a:prstGeom>
        </p:spPr>
        <p:txBody>
          <a:bodyPr wrap="square" lIns="0" tIns="0" rIns="0" bIns="0" rtlCol="0" anchor="t">
            <a:spAutoFit/>
          </a:bodyPr>
          <a:lstStyle/>
          <a:p>
            <a:pPr algn="ctr">
              <a:lnSpc>
                <a:spcPts val="9999"/>
              </a:lnSpc>
            </a:pPr>
            <a:r>
              <a:rPr lang="en-US" sz="3999" dirty="0">
                <a:solidFill>
                  <a:srgbClr val="80561B"/>
                </a:solidFill>
                <a:latin typeface="Arial" panose="020B0604020202020204" pitchFamily="34" charset="0"/>
                <a:cs typeface="Arial" panose="020B0604020202020204" pitchFamily="34" charset="0"/>
              </a:rPr>
              <a:t>www.swcs.org/chaptertools</a:t>
            </a:r>
          </a:p>
        </p:txBody>
      </p:sp>
      <p:pic>
        <p:nvPicPr>
          <p:cNvPr id="4"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25190">
            <a:off x="4145751" y="4707233"/>
            <a:ext cx="1836908" cy="1359311"/>
          </a:xfrm>
          <a:prstGeom prst="rect">
            <a:avLst/>
          </a:prstGeom>
        </p:spPr>
      </p:pic>
    </p:spTree>
    <p:extLst>
      <p:ext uri="{BB962C8B-B14F-4D97-AF65-F5344CB8AC3E}">
        <p14:creationId xmlns:p14="http://schemas.microsoft.com/office/powerpoint/2010/main" val="26514801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b="39437"/>
          <a:stretch/>
        </p:blipFill>
        <p:spPr>
          <a:xfrm>
            <a:off x="339969" y="199777"/>
            <a:ext cx="17203021" cy="16383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036837"/>
            <a:ext cx="16078200" cy="9021476"/>
          </a:xfrm>
          <a:prstGeom prst="rect">
            <a:avLst/>
          </a:prstGeom>
        </p:spPr>
      </p:pic>
      <p:grpSp>
        <p:nvGrpSpPr>
          <p:cNvPr id="20" name="Group 19"/>
          <p:cNvGrpSpPr/>
          <p:nvPr/>
        </p:nvGrpSpPr>
        <p:grpSpPr>
          <a:xfrm>
            <a:off x="3657600" y="6980438"/>
            <a:ext cx="11582400" cy="400110"/>
            <a:chOff x="3657600" y="6438900"/>
            <a:chExt cx="11582400" cy="400110"/>
          </a:xfrm>
        </p:grpSpPr>
        <p:sp>
          <p:nvSpPr>
            <p:cNvPr id="5" name="TextBox 4"/>
            <p:cNvSpPr txBox="1"/>
            <p:nvPr/>
          </p:nvSpPr>
          <p:spPr>
            <a:xfrm>
              <a:off x="4038600" y="6438900"/>
              <a:ext cx="11201400" cy="400110"/>
            </a:xfrm>
            <a:prstGeom prst="rect">
              <a:avLst/>
            </a:prstGeom>
            <a:noFill/>
          </p:spPr>
          <p:txBody>
            <a:bodyPr wrap="square" rtlCol="0">
              <a:spAutoFit/>
            </a:bodyPr>
            <a:lstStyle/>
            <a:p>
              <a:r>
                <a:rPr lang="en-US" sz="2000" dirty="0" smtClean="0">
                  <a:solidFill>
                    <a:srgbClr val="80561B"/>
                  </a:solidFill>
                  <a:latin typeface="Arial" panose="020B0604020202020204" pitchFamily="34" charset="0"/>
                  <a:cs typeface="Arial" panose="020B0604020202020204" pitchFamily="34" charset="0"/>
                </a:rPr>
                <a:t>About chapters, starting a chapter, joining chapter leadership, tax information, organizational tools</a:t>
              </a:r>
              <a:endParaRPr lang="en-US" sz="2000" dirty="0">
                <a:solidFill>
                  <a:srgbClr val="80561B"/>
                </a:solidFill>
                <a:latin typeface="Arial" panose="020B0604020202020204" pitchFamily="34" charset="0"/>
                <a:cs typeface="Arial" panose="020B0604020202020204" pitchFamily="34" charset="0"/>
              </a:endParaRPr>
            </a:p>
          </p:txBody>
        </p:sp>
        <p:cxnSp>
          <p:nvCxnSpPr>
            <p:cNvPr id="7" name="Straight Arrow Connector 6"/>
            <p:cNvCxnSpPr/>
            <p:nvPr/>
          </p:nvCxnSpPr>
          <p:spPr>
            <a:xfrm>
              <a:off x="3657600" y="6667500"/>
              <a:ext cx="304800" cy="0"/>
            </a:xfrm>
            <a:prstGeom prst="straightConnector1">
              <a:avLst/>
            </a:prstGeom>
            <a:ln w="57150">
              <a:solidFill>
                <a:srgbClr val="8056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304692" y="7486698"/>
            <a:ext cx="11535508" cy="400110"/>
            <a:chOff x="5304692" y="6945160"/>
            <a:chExt cx="11535508" cy="400110"/>
          </a:xfrm>
        </p:grpSpPr>
        <p:sp>
          <p:nvSpPr>
            <p:cNvPr id="9" name="TextBox 8"/>
            <p:cNvSpPr txBox="1"/>
            <p:nvPr/>
          </p:nvSpPr>
          <p:spPr>
            <a:xfrm>
              <a:off x="5638800" y="6945160"/>
              <a:ext cx="11201400" cy="400110"/>
            </a:xfrm>
            <a:prstGeom prst="rect">
              <a:avLst/>
            </a:prstGeom>
            <a:noFill/>
          </p:spPr>
          <p:txBody>
            <a:bodyPr wrap="square" rtlCol="0">
              <a:spAutoFit/>
            </a:bodyPr>
            <a:lstStyle/>
            <a:p>
              <a:r>
                <a:rPr lang="en-US" sz="2000" dirty="0" smtClean="0">
                  <a:solidFill>
                    <a:srgbClr val="80561B"/>
                  </a:solidFill>
                  <a:latin typeface="Arial" panose="020B0604020202020204" pitchFamily="34" charset="0"/>
                  <a:cs typeface="Arial" panose="020B0604020202020204" pitchFamily="34" charset="0"/>
                </a:rPr>
                <a:t>Webinar recordings and resources </a:t>
              </a:r>
              <a:endParaRPr lang="en-US" sz="2000" dirty="0">
                <a:solidFill>
                  <a:srgbClr val="80561B"/>
                </a:solidFill>
                <a:latin typeface="Arial" panose="020B0604020202020204" pitchFamily="34" charset="0"/>
                <a:cs typeface="Arial" panose="020B0604020202020204" pitchFamily="34" charset="0"/>
              </a:endParaRPr>
            </a:p>
          </p:txBody>
        </p:sp>
        <p:cxnSp>
          <p:nvCxnSpPr>
            <p:cNvPr id="10" name="Straight Arrow Connector 9"/>
            <p:cNvCxnSpPr/>
            <p:nvPr/>
          </p:nvCxnSpPr>
          <p:spPr>
            <a:xfrm>
              <a:off x="5304692" y="7145215"/>
              <a:ext cx="304800" cy="0"/>
            </a:xfrm>
            <a:prstGeom prst="straightConnector1">
              <a:avLst/>
            </a:prstGeom>
            <a:ln w="57150">
              <a:solidFill>
                <a:srgbClr val="80561B"/>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6248400" y="7992958"/>
            <a:ext cx="11506200" cy="400110"/>
            <a:chOff x="6248400" y="7451420"/>
            <a:chExt cx="11506200" cy="400110"/>
          </a:xfrm>
        </p:grpSpPr>
        <p:cxnSp>
          <p:nvCxnSpPr>
            <p:cNvPr id="11" name="Straight Arrow Connector 10"/>
            <p:cNvCxnSpPr/>
            <p:nvPr/>
          </p:nvCxnSpPr>
          <p:spPr>
            <a:xfrm>
              <a:off x="6248400" y="7658100"/>
              <a:ext cx="304800" cy="0"/>
            </a:xfrm>
            <a:prstGeom prst="straightConnector1">
              <a:avLst/>
            </a:prstGeom>
            <a:ln w="57150">
              <a:solidFill>
                <a:srgbClr val="80561B"/>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553200" y="7451420"/>
              <a:ext cx="11201400" cy="400110"/>
            </a:xfrm>
            <a:prstGeom prst="rect">
              <a:avLst/>
            </a:prstGeom>
            <a:noFill/>
          </p:spPr>
          <p:txBody>
            <a:bodyPr wrap="square" rtlCol="0">
              <a:spAutoFit/>
            </a:bodyPr>
            <a:lstStyle/>
            <a:p>
              <a:r>
                <a:rPr lang="en-US" sz="2000" dirty="0" smtClean="0">
                  <a:solidFill>
                    <a:srgbClr val="80561B"/>
                  </a:solidFill>
                  <a:latin typeface="Arial" panose="020B0604020202020204" pitchFamily="34" charset="0"/>
                  <a:cs typeface="Arial" panose="020B0604020202020204" pitchFamily="34" charset="0"/>
                </a:rPr>
                <a:t>Membership materials, recruitment tools (infographics and flyers), member retention (scripts)</a:t>
              </a:r>
              <a:endParaRPr lang="en-US" sz="2000" dirty="0">
                <a:solidFill>
                  <a:srgbClr val="80561B"/>
                </a:solidFill>
                <a:latin typeface="Arial" panose="020B0604020202020204" pitchFamily="34" charset="0"/>
                <a:cs typeface="Arial" panose="020B0604020202020204" pitchFamily="34" charset="0"/>
              </a:endParaRPr>
            </a:p>
          </p:txBody>
        </p:sp>
      </p:grpSp>
      <p:grpSp>
        <p:nvGrpSpPr>
          <p:cNvPr id="23" name="Group 22"/>
          <p:cNvGrpSpPr/>
          <p:nvPr/>
        </p:nvGrpSpPr>
        <p:grpSpPr>
          <a:xfrm>
            <a:off x="5105400" y="8499218"/>
            <a:ext cx="11553092" cy="400110"/>
            <a:chOff x="5105400" y="7957680"/>
            <a:chExt cx="11553092" cy="400110"/>
          </a:xfrm>
        </p:grpSpPr>
        <p:cxnSp>
          <p:nvCxnSpPr>
            <p:cNvPr id="12" name="Straight Arrow Connector 11"/>
            <p:cNvCxnSpPr/>
            <p:nvPr/>
          </p:nvCxnSpPr>
          <p:spPr>
            <a:xfrm>
              <a:off x="5105400" y="8157735"/>
              <a:ext cx="304800" cy="0"/>
            </a:xfrm>
            <a:prstGeom prst="straightConnector1">
              <a:avLst/>
            </a:prstGeom>
            <a:ln w="57150">
              <a:solidFill>
                <a:srgbClr val="80561B"/>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57092" y="7957680"/>
              <a:ext cx="11201400" cy="400110"/>
            </a:xfrm>
            <a:prstGeom prst="rect">
              <a:avLst/>
            </a:prstGeom>
            <a:noFill/>
          </p:spPr>
          <p:txBody>
            <a:bodyPr wrap="square" rtlCol="0">
              <a:spAutoFit/>
            </a:bodyPr>
            <a:lstStyle/>
            <a:p>
              <a:r>
                <a:rPr lang="en-US" sz="2000" dirty="0" smtClean="0">
                  <a:solidFill>
                    <a:srgbClr val="80561B"/>
                  </a:solidFill>
                  <a:latin typeface="Arial" panose="020B0604020202020204" pitchFamily="34" charset="0"/>
                  <a:cs typeface="Arial" panose="020B0604020202020204" pitchFamily="34" charset="0"/>
                </a:rPr>
                <a:t>Building a chapter website, design resources, graphics for websites and social media</a:t>
              </a:r>
              <a:endParaRPr lang="en-US" sz="2000" dirty="0">
                <a:solidFill>
                  <a:srgbClr val="80561B"/>
                </a:solidFill>
                <a:latin typeface="Arial" panose="020B0604020202020204" pitchFamily="34" charset="0"/>
                <a:cs typeface="Arial" panose="020B0604020202020204" pitchFamily="34" charset="0"/>
              </a:endParaRPr>
            </a:p>
          </p:txBody>
        </p:sp>
      </p:grpSp>
      <p:grpSp>
        <p:nvGrpSpPr>
          <p:cNvPr id="24" name="Group 23"/>
          <p:cNvGrpSpPr/>
          <p:nvPr/>
        </p:nvGrpSpPr>
        <p:grpSpPr>
          <a:xfrm>
            <a:off x="4695092" y="8935200"/>
            <a:ext cx="11611708" cy="400110"/>
            <a:chOff x="4695092" y="8393662"/>
            <a:chExt cx="11611708" cy="400110"/>
          </a:xfrm>
        </p:grpSpPr>
        <p:cxnSp>
          <p:nvCxnSpPr>
            <p:cNvPr id="14" name="Straight Arrow Connector 13"/>
            <p:cNvCxnSpPr/>
            <p:nvPr/>
          </p:nvCxnSpPr>
          <p:spPr>
            <a:xfrm>
              <a:off x="4695092" y="8572500"/>
              <a:ext cx="304800" cy="0"/>
            </a:xfrm>
            <a:prstGeom prst="straightConnector1">
              <a:avLst/>
            </a:prstGeom>
            <a:ln w="57150">
              <a:solidFill>
                <a:srgbClr val="80561B"/>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05400" y="8393662"/>
              <a:ext cx="11201400" cy="400110"/>
            </a:xfrm>
            <a:prstGeom prst="rect">
              <a:avLst/>
            </a:prstGeom>
            <a:noFill/>
          </p:spPr>
          <p:txBody>
            <a:bodyPr wrap="square" rtlCol="0">
              <a:spAutoFit/>
            </a:bodyPr>
            <a:lstStyle/>
            <a:p>
              <a:r>
                <a:rPr lang="en-US" sz="2000" dirty="0" smtClean="0">
                  <a:solidFill>
                    <a:srgbClr val="80561B"/>
                  </a:solidFill>
                  <a:latin typeface="Arial" panose="020B0604020202020204" pitchFamily="34" charset="0"/>
                  <a:cs typeface="Arial" panose="020B0604020202020204" pitchFamily="34" charset="0"/>
                </a:rPr>
                <a:t>Event calendar, chapter event submission form, event resources (swag ideas, offering CEUs)</a:t>
              </a:r>
              <a:endParaRPr lang="en-US" sz="2000" dirty="0">
                <a:solidFill>
                  <a:srgbClr val="80561B"/>
                </a:solidFill>
                <a:latin typeface="Arial" panose="020B0604020202020204" pitchFamily="34" charset="0"/>
                <a:cs typeface="Arial" panose="020B0604020202020204" pitchFamily="34" charset="0"/>
              </a:endParaRPr>
            </a:p>
          </p:txBody>
        </p:sp>
      </p:grpSp>
      <p:grpSp>
        <p:nvGrpSpPr>
          <p:cNvPr id="25" name="Group 24"/>
          <p:cNvGrpSpPr/>
          <p:nvPr/>
        </p:nvGrpSpPr>
        <p:grpSpPr>
          <a:xfrm>
            <a:off x="5410200" y="9374113"/>
            <a:ext cx="11541369" cy="400110"/>
            <a:chOff x="5410200" y="8832575"/>
            <a:chExt cx="11541369" cy="400110"/>
          </a:xfrm>
        </p:grpSpPr>
        <p:cxnSp>
          <p:nvCxnSpPr>
            <p:cNvPr id="13" name="Straight Arrow Connector 12"/>
            <p:cNvCxnSpPr/>
            <p:nvPr/>
          </p:nvCxnSpPr>
          <p:spPr>
            <a:xfrm>
              <a:off x="5410200" y="9029700"/>
              <a:ext cx="304800" cy="0"/>
            </a:xfrm>
            <a:prstGeom prst="straightConnector1">
              <a:avLst/>
            </a:prstGeom>
            <a:ln w="57150">
              <a:solidFill>
                <a:srgbClr val="80561B"/>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50169" y="8832575"/>
              <a:ext cx="11201400" cy="400110"/>
            </a:xfrm>
            <a:prstGeom prst="rect">
              <a:avLst/>
            </a:prstGeom>
            <a:noFill/>
          </p:spPr>
          <p:txBody>
            <a:bodyPr wrap="square" rtlCol="0">
              <a:spAutoFit/>
            </a:bodyPr>
            <a:lstStyle/>
            <a:p>
              <a:r>
                <a:rPr lang="en-US" sz="2000" dirty="0" smtClean="0">
                  <a:solidFill>
                    <a:srgbClr val="80561B"/>
                  </a:solidFill>
                  <a:latin typeface="Arial" panose="020B0604020202020204" pitchFamily="34" charset="0"/>
                  <a:cs typeface="Arial" panose="020B0604020202020204" pitchFamily="34" charset="0"/>
                </a:rPr>
                <a:t>Chapter reports and chapter awards nominations </a:t>
              </a:r>
              <a:endParaRPr lang="en-US" sz="2000" dirty="0">
                <a:solidFill>
                  <a:srgbClr val="80561B"/>
                </a:solidFill>
                <a:latin typeface="Arial" panose="020B0604020202020204" pitchFamily="34" charset="0"/>
                <a:cs typeface="Arial" panose="020B0604020202020204" pitchFamily="34" charset="0"/>
              </a:endParaRPr>
            </a:p>
          </p:txBody>
        </p:sp>
      </p:grpSp>
      <p:sp>
        <p:nvSpPr>
          <p:cNvPr id="29" name="Rectangle 28"/>
          <p:cNvSpPr/>
          <p:nvPr/>
        </p:nvSpPr>
        <p:spPr>
          <a:xfrm>
            <a:off x="16306800" y="1090704"/>
            <a:ext cx="1752600" cy="605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6200000">
            <a:off x="-419100" y="1090704"/>
            <a:ext cx="1752600" cy="605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85800" y="800100"/>
            <a:ext cx="5562600" cy="13375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412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1430000" cy="1143000"/>
          </a:xfrm>
        </p:spPr>
        <p:txBody>
          <a:bodyPr>
            <a:normAutofit fontScale="90000"/>
          </a:bodyPr>
          <a:lstStyle/>
          <a:p>
            <a:r>
              <a:rPr lang="en-US" dirty="0">
                <a:latin typeface="Arial" panose="020B0604020202020204" pitchFamily="34" charset="0"/>
                <a:cs typeface="Arial" panose="020B0604020202020204" pitchFamily="34" charset="0"/>
              </a:rPr>
              <a:t>Chapter Event Submission </a:t>
            </a:r>
            <a:r>
              <a:rPr lang="en-US" dirty="0" smtClean="0">
                <a:latin typeface="Arial" panose="020B0604020202020204" pitchFamily="34" charset="0"/>
                <a:cs typeface="Arial" panose="020B0604020202020204" pitchFamily="34" charset="0"/>
              </a:rPr>
              <a:t>Form</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81050" y="2416173"/>
            <a:ext cx="13868400" cy="4525963"/>
          </a:xfrm>
        </p:spPr>
        <p:txBody>
          <a:bodyPr/>
          <a:lstStyle/>
          <a:p>
            <a:pPr marL="0" indent="0">
              <a:lnSpc>
                <a:spcPts val="6399"/>
              </a:lnSpc>
              <a:buNone/>
            </a:pPr>
            <a:r>
              <a:rPr lang="en-US" sz="3999" dirty="0">
                <a:latin typeface="Arial" panose="020B0604020202020204" pitchFamily="34" charset="0"/>
                <a:cs typeface="Arial" panose="020B0604020202020204" pitchFamily="34" charset="0"/>
              </a:rPr>
              <a:t>Please use this form to submit your events for inclusion in:</a:t>
            </a:r>
          </a:p>
          <a:p>
            <a:pPr marL="863599" lvl="1" indent="-431800">
              <a:lnSpc>
                <a:spcPts val="6399"/>
              </a:lnSpc>
              <a:buFont typeface="Arial"/>
              <a:buChar char="•"/>
            </a:pPr>
            <a:r>
              <a:rPr lang="en-US" sz="3999" dirty="0">
                <a:solidFill>
                  <a:srgbClr val="80561B"/>
                </a:solidFill>
                <a:latin typeface="Arial" panose="020B0604020202020204" pitchFamily="34" charset="0"/>
                <a:cs typeface="Arial" panose="020B0604020202020204" pitchFamily="34" charset="0"/>
              </a:rPr>
              <a:t>The Conservogram</a:t>
            </a:r>
          </a:p>
          <a:p>
            <a:pPr marL="863599" lvl="1" indent="-431800">
              <a:lnSpc>
                <a:spcPts val="6399"/>
              </a:lnSpc>
              <a:buFont typeface="Arial"/>
              <a:buChar char="•"/>
            </a:pPr>
            <a:r>
              <a:rPr lang="en-US" sz="3999" dirty="0">
                <a:solidFill>
                  <a:srgbClr val="80561B"/>
                </a:solidFill>
                <a:latin typeface="Arial" panose="020B0604020202020204" pitchFamily="34" charset="0"/>
                <a:cs typeface="Arial" panose="020B0604020202020204" pitchFamily="34" charset="0"/>
              </a:rPr>
              <a:t>Our events calendar  </a:t>
            </a:r>
          </a:p>
          <a:p>
            <a:pPr marL="863599" lvl="1" indent="-431800">
              <a:lnSpc>
                <a:spcPts val="6399"/>
              </a:lnSpc>
              <a:buFont typeface="Arial"/>
              <a:buChar char="•"/>
            </a:pPr>
            <a:r>
              <a:rPr lang="en-US" sz="3999" dirty="0">
                <a:solidFill>
                  <a:srgbClr val="80561B"/>
                </a:solidFill>
                <a:latin typeface="Arial" panose="020B0604020202020204" pitchFamily="34" charset="0"/>
                <a:cs typeface="Arial" panose="020B0604020202020204" pitchFamily="34" charset="0"/>
              </a:rPr>
              <a:t>SWCS social media</a:t>
            </a:r>
          </a:p>
          <a:p>
            <a:endParaRPr lang="en-US" dirty="0">
              <a:latin typeface="Arial" panose="020B0604020202020204" pitchFamily="34" charset="0"/>
              <a:cs typeface="Arial" panose="020B0604020202020204" pitchFamily="34" charset="0"/>
            </a:endParaRPr>
          </a:p>
        </p:txBody>
      </p:sp>
      <p:pic>
        <p:nvPicPr>
          <p:cNvPr id="4" name="Picture 2"/>
          <p:cNvPicPr>
            <a:picLocks noChangeAspect="1"/>
          </p:cNvPicPr>
          <p:nvPr/>
        </p:nvPicPr>
        <p:blipFill>
          <a:blip r:embed="rId3"/>
          <a:srcRect/>
          <a:stretch>
            <a:fillRect/>
          </a:stretch>
        </p:blipFill>
        <p:spPr>
          <a:xfrm>
            <a:off x="7696200" y="4547275"/>
            <a:ext cx="10123732" cy="4789723"/>
          </a:xfrm>
          <a:prstGeom prst="rect">
            <a:avLst/>
          </a:prstGeom>
        </p:spPr>
      </p:pic>
    </p:spTree>
    <p:extLst>
      <p:ext uri="{BB962C8B-B14F-4D97-AF65-F5344CB8AC3E}">
        <p14:creationId xmlns:p14="http://schemas.microsoft.com/office/powerpoint/2010/main" val="9625116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3162300"/>
            <a:ext cx="8229600" cy="3886200"/>
          </a:xfrm>
        </p:spPr>
        <p:txBody>
          <a:bodyPr>
            <a:noAutofit/>
          </a:bodyPr>
          <a:lstStyle/>
          <a:p>
            <a:r>
              <a:rPr lang="en-US" sz="4800" b="0" dirty="0">
                <a:latin typeface="Arial" panose="020B0604020202020204" pitchFamily="34" charset="0"/>
                <a:cs typeface="Arial" panose="020B0604020202020204" pitchFamily="34" charset="0"/>
              </a:rPr>
              <a:t>92% of chapter leaders highlighted member recruitment as a priority for national to assist with in their 2020 Chapter Reports.</a:t>
            </a:r>
            <a:br>
              <a:rPr lang="en-US" sz="4800" b="0" dirty="0">
                <a:latin typeface="Arial" panose="020B0604020202020204" pitchFamily="34" charset="0"/>
                <a:cs typeface="Arial" panose="020B0604020202020204" pitchFamily="34" charset="0"/>
              </a:rPr>
            </a:br>
            <a:endParaRPr lang="en-US" sz="48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6001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486" y="447562"/>
            <a:ext cx="10515600" cy="1143000"/>
          </a:xfrm>
        </p:spPr>
        <p:txBody>
          <a:bodyPr>
            <a:normAutofit/>
          </a:bodyPr>
          <a:lstStyle/>
          <a:p>
            <a:r>
              <a:rPr lang="en-US" dirty="0" smtClean="0">
                <a:latin typeface="Arial" panose="020B0604020202020204" pitchFamily="34" charset="0"/>
                <a:cs typeface="Arial" panose="020B0604020202020204" pitchFamily="34" charset="0"/>
              </a:rPr>
              <a:t>Our Board of Directors</a:t>
            </a:r>
            <a:endParaRPr lang="en-US" dirty="0">
              <a:latin typeface="Arial" panose="020B0604020202020204" pitchFamily="34" charset="0"/>
              <a:cs typeface="Arial" panose="020B0604020202020204" pitchFamily="34" charset="0"/>
            </a:endParaRPr>
          </a:p>
        </p:txBody>
      </p:sp>
      <p:pic>
        <p:nvPicPr>
          <p:cNvPr id="4" name="Picture 9" descr="Image of Jason Weller. View Jason Weller's prof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637" y="6049801"/>
            <a:ext cx="2743200" cy="2743200"/>
          </a:xfrm>
          <a:prstGeom prst="ellipse">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5" name="Picture 5" descr="Image of Steve Kadas. View Steve Kadas's prof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1551" y="6044158"/>
            <a:ext cx="2743200" cy="2743200"/>
          </a:xfrm>
          <a:prstGeom prst="ellipse">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6" name="Text Placeholder 3"/>
          <p:cNvSpPr txBox="1">
            <a:spLocks/>
          </p:cNvSpPr>
          <p:nvPr/>
        </p:nvSpPr>
        <p:spPr>
          <a:xfrm>
            <a:off x="821345" y="5032039"/>
            <a:ext cx="3197187"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Dale Threatt-Taylor, </a:t>
            </a:r>
            <a:r>
              <a:rPr lang="en-US" sz="2000" dirty="0">
                <a:solidFill>
                  <a:srgbClr val="80561B"/>
                </a:solidFill>
                <a:latin typeface="Arial" panose="020B0604020202020204" pitchFamily="34" charset="0"/>
                <a:ea typeface="Roboto Lt" pitchFamily="2" charset="0"/>
                <a:cs typeface="Arial" panose="020B0604020202020204" pitchFamily="34" charset="0"/>
              </a:rPr>
              <a:t>Chair                                   </a:t>
            </a:r>
            <a:r>
              <a:rPr lang="en-US" sz="2000" dirty="0" smtClean="0">
                <a:solidFill>
                  <a:srgbClr val="80561B"/>
                </a:solidFill>
                <a:latin typeface="Arial" panose="020B0604020202020204" pitchFamily="34" charset="0"/>
                <a:ea typeface="Roboto Lt" pitchFamily="2" charset="0"/>
                <a:cs typeface="Arial" panose="020B0604020202020204" pitchFamily="34" charset="0"/>
              </a:rPr>
              <a:t>Southeast Region Director</a:t>
            </a: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endParaRPr lang="en-US" sz="2000" dirty="0">
              <a:solidFill>
                <a:srgbClr val="80561B"/>
              </a:solidFill>
              <a:latin typeface="Arial" panose="020B0604020202020204" pitchFamily="34" charset="0"/>
              <a:cs typeface="Arial" panose="020B0604020202020204" pitchFamily="34" charset="0"/>
            </a:endParaRPr>
          </a:p>
        </p:txBody>
      </p:sp>
      <p:sp>
        <p:nvSpPr>
          <p:cNvPr id="7" name="Text Placeholder 3"/>
          <p:cNvSpPr txBox="1">
            <a:spLocks/>
          </p:cNvSpPr>
          <p:nvPr/>
        </p:nvSpPr>
        <p:spPr>
          <a:xfrm>
            <a:off x="10999722" y="5116225"/>
            <a:ext cx="3110612"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Ellen Gilinsky                      At-Large Director </a:t>
            </a:r>
            <a:r>
              <a:rPr lang="en-US" sz="1600" dirty="0">
                <a:solidFill>
                  <a:srgbClr val="80561B"/>
                </a:solidFill>
                <a:latin typeface="Arial" panose="020B0604020202020204" pitchFamily="34" charset="0"/>
                <a:cs typeface="Arial" panose="020B0604020202020204" pitchFamily="34" charset="0"/>
              </a:rPr>
              <a:t/>
            </a:r>
            <a:br>
              <a:rPr lang="en-US" sz="1600" dirty="0">
                <a:solidFill>
                  <a:srgbClr val="80561B"/>
                </a:solidFill>
                <a:latin typeface="Arial" panose="020B0604020202020204" pitchFamily="34" charset="0"/>
                <a:cs typeface="Arial" panose="020B0604020202020204" pitchFamily="34" charset="0"/>
              </a:rPr>
            </a:br>
            <a:r>
              <a:rPr lang="en-US" sz="1200" dirty="0">
                <a:solidFill>
                  <a:srgbClr val="80561B"/>
                </a:solidFill>
                <a:latin typeface="Arial" panose="020B0604020202020204" pitchFamily="34" charset="0"/>
                <a:cs typeface="Arial" panose="020B0604020202020204" pitchFamily="34" charset="0"/>
              </a:rPr>
              <a:t> </a:t>
            </a:r>
          </a:p>
          <a:p>
            <a:pPr marL="0" indent="0">
              <a:buNone/>
            </a:pPr>
            <a:r>
              <a:rPr lang="en-US" sz="1200" dirty="0">
                <a:solidFill>
                  <a:srgbClr val="80561B"/>
                </a:solidFill>
                <a:latin typeface="Arial" panose="020B0604020202020204" pitchFamily="34" charset="0"/>
                <a:cs typeface="Arial" panose="020B0604020202020204" pitchFamily="34" charset="0"/>
              </a:rPr>
              <a:t/>
            </a:r>
            <a:br>
              <a:rPr lang="en-US" sz="1200" dirty="0">
                <a:solidFill>
                  <a:srgbClr val="80561B"/>
                </a:solidFill>
                <a:latin typeface="Arial" panose="020B0604020202020204" pitchFamily="34" charset="0"/>
                <a:cs typeface="Arial" panose="020B0604020202020204" pitchFamily="34" charset="0"/>
              </a:rPr>
            </a:br>
            <a:r>
              <a:rPr lang="en-US" sz="1200" dirty="0">
                <a:solidFill>
                  <a:srgbClr val="80561B"/>
                </a:solidFill>
                <a:latin typeface="Arial" panose="020B0604020202020204" pitchFamily="34" charset="0"/>
                <a:cs typeface="Arial" panose="020B0604020202020204" pitchFamily="34" charset="0"/>
              </a:rPr>
              <a:t> </a:t>
            </a:r>
          </a:p>
          <a:p>
            <a:pPr marL="0" indent="0">
              <a:buNone/>
            </a:pPr>
            <a:endParaRPr lang="en-US" sz="1600" dirty="0">
              <a:solidFill>
                <a:srgbClr val="80561B"/>
              </a:solidFill>
              <a:latin typeface="Arial" panose="020B0604020202020204" pitchFamily="34" charset="0"/>
              <a:cs typeface="Arial" panose="020B0604020202020204" pitchFamily="34" charset="0"/>
            </a:endParaRPr>
          </a:p>
          <a:p>
            <a:pPr marL="0" indent="0" algn="ctr">
              <a:buNone/>
            </a:pPr>
            <a:r>
              <a:rPr lang="en-US" sz="1600" dirty="0">
                <a:solidFill>
                  <a:srgbClr val="80561B"/>
                </a:solidFill>
                <a:latin typeface="Arial" panose="020B0604020202020204" pitchFamily="34" charset="0"/>
                <a:cs typeface="Arial" panose="020B0604020202020204" pitchFamily="34" charset="0"/>
              </a:rPr>
              <a:t/>
            </a:r>
            <a:br>
              <a:rPr lang="en-US" sz="1600" dirty="0">
                <a:solidFill>
                  <a:srgbClr val="80561B"/>
                </a:solidFill>
                <a:latin typeface="Arial" panose="020B0604020202020204" pitchFamily="34" charset="0"/>
                <a:cs typeface="Arial" panose="020B0604020202020204" pitchFamily="34" charset="0"/>
              </a:rPr>
            </a:br>
            <a:r>
              <a:rPr lang="en-US" sz="1600" dirty="0">
                <a:solidFill>
                  <a:srgbClr val="80561B"/>
                </a:solidFill>
                <a:latin typeface="Arial" panose="020B0604020202020204" pitchFamily="34" charset="0"/>
                <a:cs typeface="Arial" panose="020B0604020202020204" pitchFamily="34" charset="0"/>
              </a:rPr>
              <a:t> </a:t>
            </a:r>
          </a:p>
          <a:p>
            <a:pPr marL="0" indent="0">
              <a:buNone/>
            </a:pPr>
            <a:r>
              <a:rPr lang="en-US" sz="1600" dirty="0">
                <a:solidFill>
                  <a:srgbClr val="80561B"/>
                </a:solidFill>
                <a:latin typeface="Arial" panose="020B0604020202020204" pitchFamily="34" charset="0"/>
                <a:cs typeface="Arial" panose="020B0604020202020204" pitchFamily="34" charset="0"/>
              </a:rPr>
              <a:t/>
            </a:r>
            <a:br>
              <a:rPr lang="en-US" sz="1600" dirty="0">
                <a:solidFill>
                  <a:srgbClr val="80561B"/>
                </a:solidFill>
                <a:latin typeface="Arial" panose="020B0604020202020204" pitchFamily="34" charset="0"/>
                <a:cs typeface="Arial" panose="020B0604020202020204" pitchFamily="34" charset="0"/>
              </a:rPr>
            </a:br>
            <a:r>
              <a:rPr lang="en-US" sz="1600" dirty="0">
                <a:solidFill>
                  <a:srgbClr val="80561B"/>
                </a:solidFill>
                <a:latin typeface="Arial" panose="020B0604020202020204" pitchFamily="34" charset="0"/>
                <a:cs typeface="Arial" panose="020B0604020202020204" pitchFamily="34" charset="0"/>
              </a:rPr>
              <a:t> </a:t>
            </a:r>
          </a:p>
          <a:p>
            <a:pPr marL="0" indent="0">
              <a:buNone/>
            </a:pPr>
            <a:endParaRPr lang="en-US" dirty="0">
              <a:solidFill>
                <a:srgbClr val="80561B"/>
              </a:solidFill>
              <a:latin typeface="Arial" panose="020B0604020202020204" pitchFamily="34" charset="0"/>
              <a:cs typeface="Arial" panose="020B0604020202020204" pitchFamily="34" charset="0"/>
            </a:endParaRPr>
          </a:p>
        </p:txBody>
      </p:sp>
      <p:sp>
        <p:nvSpPr>
          <p:cNvPr id="9" name="Text Placeholder 3"/>
          <p:cNvSpPr txBox="1">
            <a:spLocks/>
          </p:cNvSpPr>
          <p:nvPr/>
        </p:nvSpPr>
        <p:spPr>
          <a:xfrm>
            <a:off x="4482602" y="8936302"/>
            <a:ext cx="2415952"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Jerry Hatfield</a:t>
            </a:r>
            <a:r>
              <a:rPr lang="en-US" sz="2000" dirty="0">
                <a:solidFill>
                  <a:srgbClr val="80561B"/>
                </a:solidFill>
                <a:latin typeface="Arial" panose="020B0604020202020204" pitchFamily="34" charset="0"/>
                <a:ea typeface="Roboto Lt" pitchFamily="2" charset="0"/>
                <a:cs typeface="Arial" panose="020B0604020202020204" pitchFamily="34" charset="0"/>
              </a:rPr>
              <a:t/>
            </a:r>
            <a:br>
              <a:rPr lang="en-US" sz="2000" dirty="0">
                <a:solidFill>
                  <a:srgbClr val="80561B"/>
                </a:solidFill>
                <a:latin typeface="Arial" panose="020B0604020202020204" pitchFamily="34" charset="0"/>
                <a:ea typeface="Roboto Lt" pitchFamily="2" charset="0"/>
                <a:cs typeface="Arial" panose="020B0604020202020204" pitchFamily="34" charset="0"/>
              </a:rPr>
            </a:br>
            <a:r>
              <a:rPr lang="en-US" sz="2000" dirty="0" smtClean="0">
                <a:solidFill>
                  <a:srgbClr val="80561B"/>
                </a:solidFill>
                <a:latin typeface="Arial" panose="020B0604020202020204" pitchFamily="34" charset="0"/>
                <a:ea typeface="Roboto Lt" pitchFamily="2" charset="0"/>
                <a:cs typeface="Arial" panose="020B0604020202020204" pitchFamily="34" charset="0"/>
              </a:rPr>
              <a:t>At-Large Director</a:t>
            </a: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2000" dirty="0">
                <a:solidFill>
                  <a:srgbClr val="80561B"/>
                </a:solidFill>
                <a:latin typeface="Arial" panose="020B0604020202020204" pitchFamily="34" charset="0"/>
                <a:cs typeface="Arial" panose="020B0604020202020204" pitchFamily="34" charset="0"/>
              </a:rPr>
              <a:t> </a:t>
            </a:r>
          </a:p>
          <a:p>
            <a:pPr marL="0" indent="0">
              <a:buNone/>
            </a:pP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2000" dirty="0">
                <a:solidFill>
                  <a:srgbClr val="80561B"/>
                </a:solidFill>
                <a:latin typeface="Arial" panose="020B0604020202020204" pitchFamily="34" charset="0"/>
                <a:cs typeface="Arial" panose="020B0604020202020204" pitchFamily="34" charset="0"/>
              </a:rPr>
              <a:t> </a:t>
            </a:r>
          </a:p>
          <a:p>
            <a:pPr marL="0" indent="0">
              <a:buNone/>
            </a:pPr>
            <a:endParaRPr lang="en-US" sz="2000" dirty="0">
              <a:solidFill>
                <a:srgbClr val="80561B"/>
              </a:solidFill>
              <a:latin typeface="Arial" panose="020B0604020202020204" pitchFamily="34" charset="0"/>
              <a:cs typeface="Arial" panose="020B0604020202020204" pitchFamily="34" charset="0"/>
            </a:endParaRPr>
          </a:p>
          <a:p>
            <a:pPr marL="0" indent="0" algn="ctr">
              <a:buNone/>
            </a:pP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endParaRPr lang="en-US" sz="2000" dirty="0">
              <a:solidFill>
                <a:srgbClr val="80561B"/>
              </a:solidFill>
              <a:latin typeface="Arial" panose="020B0604020202020204" pitchFamily="34" charset="0"/>
              <a:cs typeface="Arial" panose="020B0604020202020204" pitchFamily="34" charset="0"/>
            </a:endParaRPr>
          </a:p>
        </p:txBody>
      </p:sp>
      <p:sp>
        <p:nvSpPr>
          <p:cNvPr id="10" name="Text Placeholder 3"/>
          <p:cNvSpPr txBox="1">
            <a:spLocks/>
          </p:cNvSpPr>
          <p:nvPr/>
        </p:nvSpPr>
        <p:spPr>
          <a:xfrm>
            <a:off x="3962400" y="5026755"/>
            <a:ext cx="3505200"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Rebecca Power, Vice-Chair                           North Central Region Director</a:t>
            </a: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endParaRPr lang="en-US" sz="2000" dirty="0">
              <a:solidFill>
                <a:srgbClr val="80561B"/>
              </a:solidFill>
              <a:latin typeface="Arial" panose="020B0604020202020204" pitchFamily="34" charset="0"/>
              <a:cs typeface="Arial" panose="020B0604020202020204" pitchFamily="34" charset="0"/>
            </a:endParaRPr>
          </a:p>
          <a:p>
            <a:pPr marL="0" indent="0">
              <a:buNone/>
            </a:pP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2000" dirty="0">
                <a:solidFill>
                  <a:srgbClr val="80561B"/>
                </a:solidFill>
                <a:latin typeface="Arial" panose="020B0604020202020204" pitchFamily="34" charset="0"/>
                <a:cs typeface="Arial" panose="020B0604020202020204" pitchFamily="34" charset="0"/>
              </a:rPr>
              <a:t> </a:t>
            </a:r>
          </a:p>
          <a:p>
            <a:pPr marL="0" indent="0">
              <a:buNone/>
            </a:pPr>
            <a:endParaRPr lang="en-US" sz="2000" dirty="0">
              <a:solidFill>
                <a:srgbClr val="80561B"/>
              </a:solidFill>
              <a:latin typeface="Arial" panose="020B0604020202020204" pitchFamily="34" charset="0"/>
              <a:cs typeface="Arial" panose="020B0604020202020204" pitchFamily="34" charset="0"/>
            </a:endParaRPr>
          </a:p>
        </p:txBody>
      </p:sp>
      <p:sp>
        <p:nvSpPr>
          <p:cNvPr id="11" name="Text Placeholder 3"/>
          <p:cNvSpPr txBox="1">
            <a:spLocks/>
          </p:cNvSpPr>
          <p:nvPr/>
        </p:nvSpPr>
        <p:spPr>
          <a:xfrm>
            <a:off x="7239000" y="8934350"/>
            <a:ext cx="3611951"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Steve Kadas, Treasurer</a:t>
            </a:r>
            <a:r>
              <a:rPr lang="en-US" sz="2000" dirty="0">
                <a:solidFill>
                  <a:srgbClr val="80561B"/>
                </a:solidFill>
                <a:latin typeface="Arial" panose="020B0604020202020204" pitchFamily="34" charset="0"/>
                <a:ea typeface="Roboto Lt" pitchFamily="2" charset="0"/>
                <a:cs typeface="Arial" panose="020B0604020202020204" pitchFamily="34" charset="0"/>
              </a:rPr>
              <a:t/>
            </a:r>
            <a:br>
              <a:rPr lang="en-US" sz="2000" dirty="0">
                <a:solidFill>
                  <a:srgbClr val="80561B"/>
                </a:solidFill>
                <a:latin typeface="Arial" panose="020B0604020202020204" pitchFamily="34" charset="0"/>
                <a:ea typeface="Roboto Lt" pitchFamily="2" charset="0"/>
                <a:cs typeface="Arial" panose="020B0604020202020204" pitchFamily="34" charset="0"/>
              </a:rPr>
            </a:br>
            <a:r>
              <a:rPr lang="en-US" sz="2000" dirty="0" smtClean="0">
                <a:solidFill>
                  <a:srgbClr val="80561B"/>
                </a:solidFill>
                <a:latin typeface="Arial" panose="020B0604020202020204" pitchFamily="34" charset="0"/>
                <a:ea typeface="Roboto Lt" pitchFamily="2" charset="0"/>
                <a:cs typeface="Arial" panose="020B0604020202020204" pitchFamily="34" charset="0"/>
              </a:rPr>
              <a:t>Southwest </a:t>
            </a:r>
            <a:r>
              <a:rPr lang="en-US" sz="2000" dirty="0">
                <a:solidFill>
                  <a:srgbClr val="80561B"/>
                </a:solidFill>
                <a:latin typeface="Arial" panose="020B0604020202020204" pitchFamily="34" charset="0"/>
                <a:ea typeface="Roboto Lt" pitchFamily="2" charset="0"/>
                <a:cs typeface="Arial" panose="020B0604020202020204" pitchFamily="34" charset="0"/>
              </a:rPr>
              <a:t>Regional Director </a:t>
            </a: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1000" dirty="0">
                <a:solidFill>
                  <a:srgbClr val="80561B"/>
                </a:solidFill>
                <a:latin typeface="Arial" panose="020B0604020202020204" pitchFamily="34" charset="0"/>
                <a:cs typeface="Arial" panose="020B0604020202020204" pitchFamily="34" charset="0"/>
              </a:rPr>
              <a:t> </a:t>
            </a:r>
          </a:p>
          <a:p>
            <a:pPr marL="0" indent="0">
              <a:buNone/>
            </a:pPr>
            <a:r>
              <a:rPr lang="en-US" sz="1000" dirty="0">
                <a:solidFill>
                  <a:srgbClr val="80561B"/>
                </a:solidFill>
                <a:latin typeface="Arial" panose="020B0604020202020204" pitchFamily="34" charset="0"/>
                <a:cs typeface="Arial" panose="020B0604020202020204" pitchFamily="34" charset="0"/>
              </a:rPr>
              <a:t/>
            </a:r>
            <a:br>
              <a:rPr lang="en-US" sz="1000" dirty="0">
                <a:solidFill>
                  <a:srgbClr val="80561B"/>
                </a:solidFill>
                <a:latin typeface="Arial" panose="020B0604020202020204" pitchFamily="34" charset="0"/>
                <a:cs typeface="Arial" panose="020B0604020202020204" pitchFamily="34" charset="0"/>
              </a:rPr>
            </a:br>
            <a:r>
              <a:rPr lang="en-US" sz="1000" dirty="0">
                <a:solidFill>
                  <a:srgbClr val="80561B"/>
                </a:solidFill>
                <a:latin typeface="Arial" panose="020B0604020202020204" pitchFamily="34" charset="0"/>
                <a:cs typeface="Arial" panose="020B0604020202020204" pitchFamily="34" charset="0"/>
              </a:rPr>
              <a:t> </a:t>
            </a:r>
          </a:p>
          <a:p>
            <a:pPr marL="0" indent="0">
              <a:buNone/>
            </a:pPr>
            <a:endParaRPr lang="en-US" sz="1100" dirty="0">
              <a:solidFill>
                <a:srgbClr val="80561B"/>
              </a:solidFill>
              <a:latin typeface="Arial" panose="020B0604020202020204" pitchFamily="34" charset="0"/>
              <a:cs typeface="Arial" panose="020B0604020202020204" pitchFamily="34" charset="0"/>
            </a:endParaRPr>
          </a:p>
          <a:p>
            <a:pPr marL="0" indent="0" algn="ctr">
              <a:buNone/>
            </a:pPr>
            <a:r>
              <a:rPr lang="en-US" sz="1100" dirty="0">
                <a:solidFill>
                  <a:srgbClr val="80561B"/>
                </a:solidFill>
                <a:latin typeface="Arial" panose="020B0604020202020204" pitchFamily="34" charset="0"/>
                <a:cs typeface="Arial" panose="020B0604020202020204" pitchFamily="34" charset="0"/>
              </a:rPr>
              <a:t/>
            </a:r>
            <a:br>
              <a:rPr lang="en-US" sz="1100" dirty="0">
                <a:solidFill>
                  <a:srgbClr val="80561B"/>
                </a:solidFill>
                <a:latin typeface="Arial" panose="020B0604020202020204" pitchFamily="34" charset="0"/>
                <a:cs typeface="Arial" panose="020B0604020202020204" pitchFamily="34" charset="0"/>
              </a:rPr>
            </a:br>
            <a:r>
              <a:rPr lang="en-US" sz="1100" dirty="0">
                <a:solidFill>
                  <a:srgbClr val="80561B"/>
                </a:solidFill>
                <a:latin typeface="Arial" panose="020B0604020202020204" pitchFamily="34" charset="0"/>
                <a:cs typeface="Arial" panose="020B0604020202020204" pitchFamily="34" charset="0"/>
              </a:rPr>
              <a:t> </a:t>
            </a:r>
          </a:p>
          <a:p>
            <a:pPr marL="0" indent="0">
              <a:buNone/>
            </a:pPr>
            <a:r>
              <a:rPr lang="en-US" sz="1100" dirty="0">
                <a:solidFill>
                  <a:srgbClr val="80561B"/>
                </a:solidFill>
                <a:latin typeface="Arial" panose="020B0604020202020204" pitchFamily="34" charset="0"/>
                <a:cs typeface="Arial" panose="020B0604020202020204" pitchFamily="34" charset="0"/>
              </a:rPr>
              <a:t/>
            </a:r>
            <a:br>
              <a:rPr lang="en-US" sz="1100" dirty="0">
                <a:solidFill>
                  <a:srgbClr val="80561B"/>
                </a:solidFill>
                <a:latin typeface="Arial" panose="020B0604020202020204" pitchFamily="34" charset="0"/>
                <a:cs typeface="Arial" panose="020B0604020202020204" pitchFamily="34" charset="0"/>
              </a:rPr>
            </a:br>
            <a:r>
              <a:rPr lang="en-US" sz="1100" dirty="0">
                <a:solidFill>
                  <a:srgbClr val="80561B"/>
                </a:solidFill>
                <a:latin typeface="Arial" panose="020B0604020202020204" pitchFamily="34" charset="0"/>
                <a:cs typeface="Arial" panose="020B0604020202020204" pitchFamily="34" charset="0"/>
              </a:rPr>
              <a:t> </a:t>
            </a:r>
          </a:p>
          <a:p>
            <a:pPr marL="0" indent="0">
              <a:buNone/>
            </a:pPr>
            <a:endParaRPr lang="en-US" sz="1400" dirty="0">
              <a:solidFill>
                <a:srgbClr val="80561B"/>
              </a:solidFill>
              <a:latin typeface="Arial" panose="020B0604020202020204" pitchFamily="34" charset="0"/>
              <a:cs typeface="Arial" panose="020B0604020202020204" pitchFamily="34" charset="0"/>
            </a:endParaRPr>
          </a:p>
          <a:p>
            <a:pPr marL="0" indent="0">
              <a:buNone/>
            </a:pPr>
            <a:endParaRPr lang="en-US" sz="1600" b="1" dirty="0">
              <a:solidFill>
                <a:srgbClr val="80561B"/>
              </a:solidFill>
              <a:latin typeface="Arial" panose="020B0604020202020204" pitchFamily="34" charset="0"/>
              <a:cs typeface="Arial" panose="020B0604020202020204" pitchFamily="34" charset="0"/>
            </a:endParaRPr>
          </a:p>
          <a:p>
            <a:pPr marL="0" indent="0">
              <a:buNone/>
            </a:pPr>
            <a:r>
              <a:rPr lang="en-US" sz="1600" dirty="0">
                <a:solidFill>
                  <a:srgbClr val="80561B"/>
                </a:solidFill>
                <a:latin typeface="Arial" panose="020B0604020202020204" pitchFamily="34" charset="0"/>
                <a:cs typeface="Arial" panose="020B0604020202020204" pitchFamily="34" charset="0"/>
              </a:rPr>
              <a:t/>
            </a:r>
            <a:br>
              <a:rPr lang="en-US" sz="1600" dirty="0">
                <a:solidFill>
                  <a:srgbClr val="80561B"/>
                </a:solidFill>
                <a:latin typeface="Arial" panose="020B0604020202020204" pitchFamily="34" charset="0"/>
                <a:cs typeface="Arial" panose="020B0604020202020204" pitchFamily="34" charset="0"/>
              </a:rPr>
            </a:br>
            <a:endParaRPr lang="en-US" dirty="0">
              <a:solidFill>
                <a:srgbClr val="80561B"/>
              </a:solidFill>
              <a:latin typeface="Arial" panose="020B0604020202020204" pitchFamily="34" charset="0"/>
              <a:cs typeface="Arial" panose="020B0604020202020204" pitchFamily="34" charset="0"/>
            </a:endParaRPr>
          </a:p>
        </p:txBody>
      </p:sp>
      <p:sp>
        <p:nvSpPr>
          <p:cNvPr id="12" name="Text Placeholder 3"/>
          <p:cNvSpPr txBox="1">
            <a:spLocks/>
          </p:cNvSpPr>
          <p:nvPr/>
        </p:nvSpPr>
        <p:spPr>
          <a:xfrm>
            <a:off x="7543800" y="5020702"/>
            <a:ext cx="3025014"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Jane Hardisty, Secretary </a:t>
            </a:r>
            <a:r>
              <a:rPr lang="en-US" sz="2000" dirty="0">
                <a:solidFill>
                  <a:srgbClr val="80561B"/>
                </a:solidFill>
                <a:latin typeface="Arial" panose="020B0604020202020204" pitchFamily="34" charset="0"/>
                <a:ea typeface="Roboto Lt" pitchFamily="2" charset="0"/>
                <a:cs typeface="Arial" panose="020B0604020202020204" pitchFamily="34" charset="0"/>
              </a:rPr>
              <a:t/>
            </a:r>
            <a:br>
              <a:rPr lang="en-US" sz="2000" dirty="0">
                <a:solidFill>
                  <a:srgbClr val="80561B"/>
                </a:solidFill>
                <a:latin typeface="Arial" panose="020B0604020202020204" pitchFamily="34" charset="0"/>
                <a:ea typeface="Roboto Lt" pitchFamily="2" charset="0"/>
                <a:cs typeface="Arial" panose="020B0604020202020204" pitchFamily="34" charset="0"/>
              </a:rPr>
            </a:br>
            <a:r>
              <a:rPr lang="en-US" sz="2000" dirty="0" smtClean="0">
                <a:solidFill>
                  <a:srgbClr val="80561B"/>
                </a:solidFill>
                <a:latin typeface="Arial" panose="020B0604020202020204" pitchFamily="34" charset="0"/>
                <a:ea typeface="Roboto Lt" pitchFamily="2" charset="0"/>
                <a:cs typeface="Arial" panose="020B0604020202020204" pitchFamily="34" charset="0"/>
              </a:rPr>
              <a:t>At-Large Director</a:t>
            </a: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endParaRPr lang="en-US" sz="2000" dirty="0">
              <a:solidFill>
                <a:srgbClr val="80561B"/>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7560"/>
          <a:stretch/>
        </p:blipFill>
        <p:spPr>
          <a:xfrm>
            <a:off x="7619206" y="2171700"/>
            <a:ext cx="2909650" cy="2651760"/>
          </a:xfrm>
          <a:prstGeom prst="ellipse">
            <a:avLst/>
          </a:prstGeom>
          <a:ln w="190500" cap="rnd">
            <a:noFill/>
            <a:prstDash val="solid"/>
          </a:ln>
          <a:effectLst/>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816" t="3459" r="-1816" b="27243"/>
          <a:stretch/>
        </p:blipFill>
        <p:spPr>
          <a:xfrm>
            <a:off x="4367526" y="6044158"/>
            <a:ext cx="2827580" cy="2743200"/>
          </a:xfrm>
          <a:prstGeom prst="ellipse">
            <a:avLst/>
          </a:prstGeom>
          <a:ln w="190500" cap="rnd">
            <a:noFill/>
            <a:prstDash val="solid"/>
          </a:ln>
          <a:effectLst/>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l="33891" t="4734" r="25566" b="68051"/>
          <a:stretch/>
        </p:blipFill>
        <p:spPr>
          <a:xfrm>
            <a:off x="14387309" y="2171700"/>
            <a:ext cx="2760239" cy="2743200"/>
          </a:xfrm>
          <a:prstGeom prst="ellipse">
            <a:avLst/>
          </a:prstGeom>
          <a:ln w="190500" cap="rnd">
            <a:noFill/>
            <a:prstDash val="solid"/>
          </a:ln>
          <a:effectLst/>
        </p:spPr>
      </p:pic>
      <p:sp>
        <p:nvSpPr>
          <p:cNvPr id="16" name="Text Placeholder 3"/>
          <p:cNvSpPr txBox="1">
            <a:spLocks/>
          </p:cNvSpPr>
          <p:nvPr/>
        </p:nvSpPr>
        <p:spPr>
          <a:xfrm>
            <a:off x="14109437" y="5050742"/>
            <a:ext cx="3416563" cy="74363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Keith Berns</a:t>
            </a:r>
            <a:r>
              <a:rPr lang="en-US" sz="2000" dirty="0">
                <a:solidFill>
                  <a:srgbClr val="80561B"/>
                </a:solidFill>
                <a:latin typeface="Arial" panose="020B0604020202020204" pitchFamily="34" charset="0"/>
                <a:ea typeface="Roboto Lt" pitchFamily="2" charset="0"/>
                <a:cs typeface="Arial" panose="020B0604020202020204" pitchFamily="34" charset="0"/>
              </a:rPr>
              <a:t/>
            </a:r>
            <a:br>
              <a:rPr lang="en-US" sz="2000" dirty="0">
                <a:solidFill>
                  <a:srgbClr val="80561B"/>
                </a:solidFill>
                <a:latin typeface="Arial" panose="020B0604020202020204" pitchFamily="34" charset="0"/>
                <a:ea typeface="Roboto Lt" pitchFamily="2" charset="0"/>
                <a:cs typeface="Arial" panose="020B0604020202020204" pitchFamily="34" charset="0"/>
              </a:rPr>
            </a:br>
            <a:r>
              <a:rPr lang="en-US" sz="2000" dirty="0" smtClean="0">
                <a:solidFill>
                  <a:srgbClr val="80561B"/>
                </a:solidFill>
                <a:latin typeface="Arial" panose="020B0604020202020204" pitchFamily="34" charset="0"/>
                <a:ea typeface="Roboto Lt" pitchFamily="2" charset="0"/>
                <a:cs typeface="Arial" panose="020B0604020202020204" pitchFamily="34" charset="0"/>
              </a:rPr>
              <a:t>Northwest Regional Director </a:t>
            </a: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1600" dirty="0">
                <a:solidFill>
                  <a:srgbClr val="80561B"/>
                </a:solidFill>
                <a:latin typeface="Arial" panose="020B0604020202020204" pitchFamily="34" charset="0"/>
                <a:cs typeface="Arial" panose="020B0604020202020204" pitchFamily="34" charset="0"/>
              </a:rPr>
              <a:t> </a:t>
            </a:r>
          </a:p>
          <a:p>
            <a:pPr marL="0" indent="0">
              <a:buNone/>
            </a:pPr>
            <a:r>
              <a:rPr lang="en-US" sz="1600" dirty="0">
                <a:solidFill>
                  <a:srgbClr val="80561B"/>
                </a:solidFill>
                <a:latin typeface="Arial" panose="020B0604020202020204" pitchFamily="34" charset="0"/>
                <a:cs typeface="Arial" panose="020B0604020202020204" pitchFamily="34" charset="0"/>
              </a:rPr>
              <a:t/>
            </a:r>
            <a:br>
              <a:rPr lang="en-US" sz="1600" dirty="0">
                <a:solidFill>
                  <a:srgbClr val="80561B"/>
                </a:solidFill>
                <a:latin typeface="Arial" panose="020B0604020202020204" pitchFamily="34" charset="0"/>
                <a:cs typeface="Arial" panose="020B0604020202020204" pitchFamily="34" charset="0"/>
              </a:rPr>
            </a:br>
            <a:r>
              <a:rPr lang="en-US" sz="1600" dirty="0">
                <a:solidFill>
                  <a:srgbClr val="80561B"/>
                </a:solidFill>
                <a:latin typeface="Arial" panose="020B0604020202020204" pitchFamily="34" charset="0"/>
                <a:cs typeface="Arial" panose="020B0604020202020204" pitchFamily="34" charset="0"/>
              </a:rPr>
              <a:t> </a:t>
            </a:r>
          </a:p>
          <a:p>
            <a:pPr marL="0" indent="0">
              <a:buNone/>
            </a:pPr>
            <a:endParaRPr lang="en-US" dirty="0">
              <a:solidFill>
                <a:srgbClr val="80561B"/>
              </a:solidFill>
              <a:latin typeface="Arial" panose="020B0604020202020204" pitchFamily="34" charset="0"/>
              <a:cs typeface="Arial" panose="020B0604020202020204" pitchFamily="34" charset="0"/>
            </a:endParaRPr>
          </a:p>
        </p:txBody>
      </p:sp>
      <p:sp>
        <p:nvSpPr>
          <p:cNvPr id="17" name="Text Placeholder 3"/>
          <p:cNvSpPr txBox="1">
            <a:spLocks/>
          </p:cNvSpPr>
          <p:nvPr/>
        </p:nvSpPr>
        <p:spPr>
          <a:xfrm>
            <a:off x="11353800" y="8934350"/>
            <a:ext cx="2308499"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Jason Weller</a:t>
            </a:r>
            <a:r>
              <a:rPr lang="en-US" sz="2000" dirty="0">
                <a:solidFill>
                  <a:srgbClr val="80561B"/>
                </a:solidFill>
                <a:latin typeface="Arial" panose="020B0604020202020204" pitchFamily="34" charset="0"/>
                <a:ea typeface="Roboto Lt" pitchFamily="2" charset="0"/>
                <a:cs typeface="Arial" panose="020B0604020202020204" pitchFamily="34" charset="0"/>
              </a:rPr>
              <a:t/>
            </a:r>
            <a:br>
              <a:rPr lang="en-US" sz="2000" dirty="0">
                <a:solidFill>
                  <a:srgbClr val="80561B"/>
                </a:solidFill>
                <a:latin typeface="Arial" panose="020B0604020202020204" pitchFamily="34" charset="0"/>
                <a:ea typeface="Roboto Lt" pitchFamily="2" charset="0"/>
                <a:cs typeface="Arial" panose="020B0604020202020204" pitchFamily="34" charset="0"/>
              </a:rPr>
            </a:br>
            <a:r>
              <a:rPr lang="en-US" sz="2000" dirty="0">
                <a:solidFill>
                  <a:srgbClr val="80561B"/>
                </a:solidFill>
                <a:latin typeface="Arial" panose="020B0604020202020204" pitchFamily="34" charset="0"/>
                <a:ea typeface="Roboto Lt" pitchFamily="2" charset="0"/>
                <a:cs typeface="Arial" panose="020B0604020202020204" pitchFamily="34" charset="0"/>
              </a:rPr>
              <a:t>At-Large Director</a:t>
            </a: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2000" dirty="0">
                <a:solidFill>
                  <a:srgbClr val="80561B"/>
                </a:solidFill>
                <a:latin typeface="Arial" panose="020B0604020202020204" pitchFamily="34" charset="0"/>
                <a:cs typeface="Arial" panose="020B0604020202020204" pitchFamily="34" charset="0"/>
              </a:rPr>
              <a:t> </a:t>
            </a:r>
          </a:p>
          <a:p>
            <a:pPr marL="0" indent="0">
              <a:buNone/>
            </a:pP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2000" dirty="0">
                <a:solidFill>
                  <a:srgbClr val="80561B"/>
                </a:solidFill>
                <a:latin typeface="Arial" panose="020B0604020202020204" pitchFamily="34" charset="0"/>
                <a:cs typeface="Arial" panose="020B0604020202020204" pitchFamily="34" charset="0"/>
              </a:rPr>
              <a:t> </a:t>
            </a:r>
          </a:p>
          <a:p>
            <a:pPr marL="0" indent="0">
              <a:buNone/>
            </a:pPr>
            <a:endParaRPr lang="en-US" sz="2000" dirty="0">
              <a:solidFill>
                <a:srgbClr val="80561B"/>
              </a:solidFill>
              <a:latin typeface="Arial" panose="020B0604020202020204" pitchFamily="34" charset="0"/>
              <a:cs typeface="Arial" panose="020B0604020202020204" pitchFamily="34" charset="0"/>
            </a:endParaRPr>
          </a:p>
          <a:p>
            <a:pPr marL="0" indent="0" algn="ctr">
              <a:buNone/>
            </a:pP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endParaRPr lang="en-US" sz="2000" dirty="0">
              <a:solidFill>
                <a:srgbClr val="80561B"/>
              </a:solidFill>
              <a:latin typeface="Arial" panose="020B0604020202020204" pitchFamily="34" charset="0"/>
              <a:cs typeface="Arial" panose="020B0604020202020204" pitchFamily="34" charset="0"/>
            </a:endParaRPr>
          </a:p>
          <a:p>
            <a:pPr marL="0" indent="0" algn="ctr">
              <a:buNone/>
            </a:pP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2000" dirty="0">
                <a:solidFill>
                  <a:srgbClr val="80561B"/>
                </a:solidFill>
                <a:latin typeface="Arial" panose="020B0604020202020204" pitchFamily="34" charset="0"/>
                <a:cs typeface="Arial" panose="020B0604020202020204" pitchFamily="34" charset="0"/>
              </a:rPr>
              <a:t> </a:t>
            </a:r>
          </a:p>
          <a:p>
            <a:pPr marL="0" indent="0">
              <a:buNone/>
            </a:pPr>
            <a:r>
              <a:rPr lang="en-US" sz="2000" dirty="0">
                <a:solidFill>
                  <a:srgbClr val="80561B"/>
                </a:solidFill>
                <a:latin typeface="Arial" panose="020B0604020202020204" pitchFamily="34" charset="0"/>
                <a:cs typeface="Arial" panose="020B0604020202020204" pitchFamily="34" charset="0"/>
              </a:rPr>
              <a:t/>
            </a:r>
            <a:br>
              <a:rPr lang="en-US" sz="2000" dirty="0">
                <a:solidFill>
                  <a:srgbClr val="80561B"/>
                </a:solidFill>
                <a:latin typeface="Arial" panose="020B0604020202020204" pitchFamily="34" charset="0"/>
                <a:cs typeface="Arial" panose="020B0604020202020204" pitchFamily="34" charset="0"/>
              </a:rPr>
            </a:br>
            <a:r>
              <a:rPr lang="en-US" sz="2000" dirty="0">
                <a:solidFill>
                  <a:srgbClr val="80561B"/>
                </a:solidFill>
                <a:latin typeface="Arial" panose="020B0604020202020204" pitchFamily="34" charset="0"/>
                <a:cs typeface="Arial" panose="020B0604020202020204" pitchFamily="34" charset="0"/>
              </a:rPr>
              <a:t> </a:t>
            </a:r>
          </a:p>
          <a:p>
            <a:pPr marL="0" indent="0">
              <a:buNone/>
            </a:pPr>
            <a:endParaRPr lang="en-US" sz="2000" dirty="0">
              <a:solidFill>
                <a:srgbClr val="80561B"/>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0186" y="2147166"/>
            <a:ext cx="2743200" cy="2743200"/>
          </a:xfrm>
          <a:prstGeom prst="ellipse">
            <a:avLst/>
          </a:prstGeom>
          <a:ln w="190500" cap="rnd">
            <a:noFill/>
            <a:prstDash val="solid"/>
          </a:ln>
          <a:effectLst/>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32086" y="2226032"/>
            <a:ext cx="2743200" cy="2743200"/>
          </a:xfrm>
          <a:prstGeom prst="ellipse">
            <a:avLst/>
          </a:prstGeom>
          <a:ln w="190500" cap="rnd">
            <a:noFill/>
            <a:prstDash val="solid"/>
          </a:ln>
          <a:effectLst/>
        </p:spPr>
      </p:pic>
      <p:pic>
        <p:nvPicPr>
          <p:cNvPr id="20" name="Picture 19"/>
          <p:cNvPicPr>
            <a:picLocks/>
          </p:cNvPicPr>
          <p:nvPr/>
        </p:nvPicPr>
        <p:blipFill rotWithShape="1">
          <a:blip r:embed="rId10" cstate="print">
            <a:extLst>
              <a:ext uri="{28A0092B-C50C-407E-A947-70E740481C1C}">
                <a14:useLocalDpi xmlns:a14="http://schemas.microsoft.com/office/drawing/2010/main" val="0"/>
              </a:ext>
            </a:extLst>
          </a:blip>
          <a:srcRect l="775" t="6184" r="-775" b="18532"/>
          <a:stretch/>
        </p:blipFill>
        <p:spPr>
          <a:xfrm>
            <a:off x="4301287" y="2123508"/>
            <a:ext cx="2743200" cy="2764465"/>
          </a:xfrm>
          <a:prstGeom prst="ellipse">
            <a:avLst/>
          </a:prstGeom>
          <a:ln w="190500" cap="rnd">
            <a:noFill/>
            <a:prstDash val="solid"/>
          </a:ln>
          <a:effectLst/>
        </p:spPr>
      </p:pic>
      <p:pic>
        <p:nvPicPr>
          <p:cNvPr id="21" name="Picture 20"/>
          <p:cNvPicPr>
            <a:picLocks noChangeAspect="1"/>
          </p:cNvPicPr>
          <p:nvPr/>
        </p:nvPicPr>
        <p:blipFill rotWithShape="1">
          <a:blip r:embed="rId11" cstate="print">
            <a:extLst>
              <a:ext uri="{28A0092B-C50C-407E-A947-70E740481C1C}">
                <a14:useLocalDpi xmlns:a14="http://schemas.microsoft.com/office/drawing/2010/main" val="0"/>
              </a:ext>
            </a:extLst>
          </a:blip>
          <a:srcRect t="13667"/>
          <a:stretch/>
        </p:blipFill>
        <p:spPr>
          <a:xfrm>
            <a:off x="14736129" y="6049801"/>
            <a:ext cx="2411420" cy="2737557"/>
          </a:xfrm>
          <a:prstGeom prst="ellipse">
            <a:avLst/>
          </a:prstGeom>
          <a:ln w="190500" cap="rnd">
            <a:noFill/>
            <a:prstDash val="solid"/>
          </a:ln>
          <a:effectLst/>
        </p:spPr>
      </p:pic>
      <p:sp>
        <p:nvSpPr>
          <p:cNvPr id="22" name="Text Placeholder 3"/>
          <p:cNvSpPr txBox="1">
            <a:spLocks/>
          </p:cNvSpPr>
          <p:nvPr/>
        </p:nvSpPr>
        <p:spPr>
          <a:xfrm>
            <a:off x="14387308" y="8916296"/>
            <a:ext cx="3519691"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solidFill>
                  <a:srgbClr val="80561B"/>
                </a:solidFill>
                <a:latin typeface="Arial" panose="020B0604020202020204" pitchFamily="34" charset="0"/>
                <a:ea typeface="Roboto Lt" pitchFamily="2" charset="0"/>
                <a:cs typeface="Arial" panose="020B0604020202020204" pitchFamily="34" charset="0"/>
              </a:rPr>
              <a:t>Chris Hartley</a:t>
            </a:r>
            <a:br>
              <a:rPr lang="en-US" sz="2000" dirty="0" smtClean="0">
                <a:solidFill>
                  <a:srgbClr val="80561B"/>
                </a:solidFill>
                <a:latin typeface="Arial" panose="020B0604020202020204" pitchFamily="34" charset="0"/>
                <a:ea typeface="Roboto Lt" pitchFamily="2" charset="0"/>
                <a:cs typeface="Arial" panose="020B0604020202020204" pitchFamily="34" charset="0"/>
              </a:rPr>
            </a:br>
            <a:r>
              <a:rPr lang="en-US" sz="2000" dirty="0" smtClean="0">
                <a:solidFill>
                  <a:srgbClr val="80561B"/>
                </a:solidFill>
                <a:latin typeface="Arial" panose="020B0604020202020204" pitchFamily="34" charset="0"/>
                <a:ea typeface="Roboto Lt" pitchFamily="2" charset="0"/>
                <a:cs typeface="Arial" panose="020B0604020202020204" pitchFamily="34" charset="0"/>
              </a:rPr>
              <a:t>Northeast Regional Director                     </a:t>
            </a:r>
            <a:r>
              <a:rPr lang="en-US" sz="1200" dirty="0">
                <a:solidFill>
                  <a:srgbClr val="80561B"/>
                </a:solidFill>
                <a:latin typeface="Arial" panose="020B0604020202020204" pitchFamily="34" charset="0"/>
                <a:cs typeface="Arial" panose="020B0604020202020204" pitchFamily="34" charset="0"/>
              </a:rPr>
              <a:t/>
            </a:r>
            <a:br>
              <a:rPr lang="en-US" sz="1200" dirty="0">
                <a:solidFill>
                  <a:srgbClr val="80561B"/>
                </a:solidFill>
                <a:latin typeface="Arial" panose="020B0604020202020204" pitchFamily="34" charset="0"/>
                <a:cs typeface="Arial" panose="020B0604020202020204" pitchFamily="34" charset="0"/>
              </a:rPr>
            </a:br>
            <a:r>
              <a:rPr lang="en-US" sz="1200" dirty="0">
                <a:solidFill>
                  <a:srgbClr val="80561B"/>
                </a:solidFill>
                <a:latin typeface="Arial" panose="020B0604020202020204" pitchFamily="34" charset="0"/>
                <a:cs typeface="Arial" panose="020B0604020202020204" pitchFamily="34" charset="0"/>
              </a:rPr>
              <a:t> </a:t>
            </a:r>
          </a:p>
          <a:p>
            <a:pPr marL="0" indent="0">
              <a:buNone/>
            </a:pPr>
            <a:endParaRPr lang="en-US" sz="1600" dirty="0">
              <a:solidFill>
                <a:srgbClr val="80561B"/>
              </a:solidFill>
              <a:latin typeface="Arial" panose="020B0604020202020204" pitchFamily="34" charset="0"/>
              <a:cs typeface="Arial" panose="020B0604020202020204" pitchFamily="34" charset="0"/>
            </a:endParaRPr>
          </a:p>
          <a:p>
            <a:pPr marL="0" indent="0" algn="ctr">
              <a:buNone/>
            </a:pPr>
            <a:r>
              <a:rPr lang="en-US" sz="1600" dirty="0">
                <a:solidFill>
                  <a:srgbClr val="80561B"/>
                </a:solidFill>
                <a:latin typeface="Arial" panose="020B0604020202020204" pitchFamily="34" charset="0"/>
                <a:cs typeface="Arial" panose="020B0604020202020204" pitchFamily="34" charset="0"/>
              </a:rPr>
              <a:t/>
            </a:r>
            <a:br>
              <a:rPr lang="en-US" sz="1600" dirty="0">
                <a:solidFill>
                  <a:srgbClr val="80561B"/>
                </a:solidFill>
                <a:latin typeface="Arial" panose="020B0604020202020204" pitchFamily="34" charset="0"/>
                <a:cs typeface="Arial" panose="020B0604020202020204" pitchFamily="34" charset="0"/>
              </a:rPr>
            </a:br>
            <a:r>
              <a:rPr lang="en-US" sz="1600" dirty="0">
                <a:solidFill>
                  <a:srgbClr val="80561B"/>
                </a:solidFill>
                <a:latin typeface="Arial" panose="020B0604020202020204" pitchFamily="34" charset="0"/>
                <a:cs typeface="Arial" panose="020B0604020202020204" pitchFamily="34" charset="0"/>
              </a:rPr>
              <a:t> </a:t>
            </a:r>
          </a:p>
          <a:p>
            <a:pPr marL="0" indent="0">
              <a:buNone/>
            </a:pPr>
            <a:r>
              <a:rPr lang="en-US" sz="1600" dirty="0">
                <a:solidFill>
                  <a:srgbClr val="80561B"/>
                </a:solidFill>
                <a:latin typeface="Arial" panose="020B0604020202020204" pitchFamily="34" charset="0"/>
                <a:cs typeface="Arial" panose="020B0604020202020204" pitchFamily="34" charset="0"/>
              </a:rPr>
              <a:t/>
            </a:r>
            <a:br>
              <a:rPr lang="en-US" sz="1600" dirty="0">
                <a:solidFill>
                  <a:srgbClr val="80561B"/>
                </a:solidFill>
                <a:latin typeface="Arial" panose="020B0604020202020204" pitchFamily="34" charset="0"/>
                <a:cs typeface="Arial" panose="020B0604020202020204" pitchFamily="34" charset="0"/>
              </a:rPr>
            </a:br>
            <a:r>
              <a:rPr lang="en-US" sz="1600" dirty="0">
                <a:solidFill>
                  <a:srgbClr val="80561B"/>
                </a:solidFill>
                <a:latin typeface="Arial" panose="020B0604020202020204" pitchFamily="34" charset="0"/>
                <a:cs typeface="Arial" panose="020B0604020202020204" pitchFamily="34" charset="0"/>
              </a:rPr>
              <a:t> </a:t>
            </a:r>
          </a:p>
          <a:p>
            <a:pPr marL="0" indent="0">
              <a:buNone/>
            </a:pPr>
            <a:endParaRPr lang="en-US" dirty="0">
              <a:solidFill>
                <a:srgbClr val="80561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9956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
            <a:ext cx="13182600" cy="2667000"/>
          </a:xfrm>
        </p:spPr>
        <p:txBody>
          <a:bodyPr>
            <a:normAutofit/>
          </a:bodyPr>
          <a:lstStyle/>
          <a:p>
            <a:r>
              <a:rPr lang="en-US" dirty="0">
                <a:latin typeface="Arial" panose="020B0604020202020204" pitchFamily="34" charset="0"/>
                <a:cs typeface="Arial" panose="020B0604020202020204" pitchFamily="34" charset="0"/>
              </a:rPr>
              <a:t>We've broken these recruitment materials into 4 categories: </a:t>
            </a:r>
          </a:p>
        </p:txBody>
      </p:sp>
      <p:sp>
        <p:nvSpPr>
          <p:cNvPr id="4" name="TextBox 13"/>
          <p:cNvSpPr txBox="1"/>
          <p:nvPr/>
        </p:nvSpPr>
        <p:spPr>
          <a:xfrm>
            <a:off x="4629680" y="3974501"/>
            <a:ext cx="3727402"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General </a:t>
            </a:r>
            <a:r>
              <a:rPr lang="en-US" sz="3499" dirty="0" smtClean="0">
                <a:solidFill>
                  <a:srgbClr val="80561B"/>
                </a:solidFill>
                <a:latin typeface="Arial" panose="020B0604020202020204" pitchFamily="34" charset="0"/>
                <a:cs typeface="Arial" panose="020B0604020202020204" pitchFamily="34" charset="0"/>
              </a:rPr>
              <a:t>Member </a:t>
            </a:r>
            <a:r>
              <a:rPr lang="en-US" sz="3499" dirty="0">
                <a:solidFill>
                  <a:srgbClr val="80561B"/>
                </a:solidFill>
                <a:latin typeface="Arial" panose="020B0604020202020204" pitchFamily="34" charset="0"/>
                <a:cs typeface="Arial" panose="020B0604020202020204" pitchFamily="34" charset="0"/>
              </a:rPr>
              <a:t>Recruitment</a:t>
            </a:r>
          </a:p>
        </p:txBody>
      </p:sp>
      <p:sp>
        <p:nvSpPr>
          <p:cNvPr id="5" name="TextBox 14"/>
          <p:cNvSpPr txBox="1"/>
          <p:nvPr/>
        </p:nvSpPr>
        <p:spPr>
          <a:xfrm>
            <a:off x="4668317" y="6830890"/>
            <a:ext cx="3965529" cy="573427"/>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NRCS Recruitment</a:t>
            </a:r>
          </a:p>
        </p:txBody>
      </p:sp>
      <p:sp>
        <p:nvSpPr>
          <p:cNvPr id="6" name="TextBox 15"/>
          <p:cNvSpPr txBox="1"/>
          <p:nvPr/>
        </p:nvSpPr>
        <p:spPr>
          <a:xfrm>
            <a:off x="11800062" y="3901959"/>
            <a:ext cx="4160361"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Chapter Leadership Recruitment </a:t>
            </a:r>
          </a:p>
        </p:txBody>
      </p:sp>
      <p:sp>
        <p:nvSpPr>
          <p:cNvPr id="7" name="TextBox 16"/>
          <p:cNvSpPr txBox="1"/>
          <p:nvPr/>
        </p:nvSpPr>
        <p:spPr>
          <a:xfrm>
            <a:off x="11800062" y="6521327"/>
            <a:ext cx="5459238" cy="125675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Student </a:t>
            </a:r>
            <a:r>
              <a:rPr lang="en-US" sz="3499" dirty="0" smtClean="0">
                <a:solidFill>
                  <a:srgbClr val="80561B"/>
                </a:solidFill>
                <a:latin typeface="Arial" panose="020B0604020202020204" pitchFamily="34" charset="0"/>
                <a:cs typeface="Arial" panose="020B0604020202020204" pitchFamily="34" charset="0"/>
              </a:rPr>
              <a:t>and </a:t>
            </a:r>
            <a:r>
              <a:rPr lang="en-US" sz="3499" dirty="0">
                <a:solidFill>
                  <a:srgbClr val="80561B"/>
                </a:solidFill>
                <a:latin typeface="Arial" panose="020B0604020202020204" pitchFamily="34" charset="0"/>
                <a:cs typeface="Arial" panose="020B0604020202020204" pitchFamily="34" charset="0"/>
              </a:rPr>
              <a:t>Early Career </a:t>
            </a:r>
            <a:r>
              <a:rPr lang="en-US" sz="3499" dirty="0" smtClean="0">
                <a:solidFill>
                  <a:srgbClr val="80561B"/>
                </a:solidFill>
                <a:latin typeface="Arial" panose="020B0604020202020204" pitchFamily="34" charset="0"/>
                <a:cs typeface="Arial" panose="020B0604020202020204" pitchFamily="34" charset="0"/>
              </a:rPr>
              <a:t>Professionals </a:t>
            </a:r>
            <a:r>
              <a:rPr lang="en-US" sz="3499" dirty="0">
                <a:solidFill>
                  <a:srgbClr val="80561B"/>
                </a:solidFill>
                <a:latin typeface="Arial" panose="020B0604020202020204" pitchFamily="34" charset="0"/>
                <a:cs typeface="Arial" panose="020B0604020202020204" pitchFamily="34" charset="0"/>
              </a:rPr>
              <a:t>Recruitment </a:t>
            </a:r>
          </a:p>
        </p:txBody>
      </p:sp>
      <p:grpSp>
        <p:nvGrpSpPr>
          <p:cNvPr id="16" name="Group 15"/>
          <p:cNvGrpSpPr/>
          <p:nvPr/>
        </p:nvGrpSpPr>
        <p:grpSpPr>
          <a:xfrm>
            <a:off x="2655078" y="3822663"/>
            <a:ext cx="1657880" cy="1716526"/>
            <a:chOff x="2834640" y="3827635"/>
            <a:chExt cx="1657880" cy="1716526"/>
          </a:xfrm>
        </p:grpSpPr>
        <p:sp>
          <p:nvSpPr>
            <p:cNvPr id="3" name="TextBox 2"/>
            <p:cNvSpPr txBox="1"/>
            <p:nvPr/>
          </p:nvSpPr>
          <p:spPr>
            <a:xfrm>
              <a:off x="2892320" y="3974501"/>
              <a:ext cx="1600200" cy="1569660"/>
            </a:xfrm>
            <a:prstGeom prst="rect">
              <a:avLst/>
            </a:prstGeom>
            <a:noFill/>
          </p:spPr>
          <p:txBody>
            <a:bodyPr wrap="square" rtlCol="0">
              <a:spAutoFit/>
            </a:bodyPr>
            <a:lstStyle/>
            <a:p>
              <a:pPr algn="ctr"/>
              <a:r>
                <a:rPr lang="en-US" sz="9600" dirty="0" smtClean="0">
                  <a:solidFill>
                    <a:srgbClr val="9C7D0D"/>
                  </a:solidFill>
                  <a:latin typeface="Trailmade" panose="00000500000000000000" pitchFamily="50" charset="0"/>
                </a:rPr>
                <a:t>1</a:t>
              </a:r>
              <a:endParaRPr lang="en-US" sz="9600" dirty="0">
                <a:solidFill>
                  <a:srgbClr val="9C7D0D"/>
                </a:solidFill>
                <a:latin typeface="Trailmade" panose="00000500000000000000" pitchFamily="50" charset="0"/>
              </a:endParaRPr>
            </a:p>
          </p:txBody>
        </p:sp>
        <p:sp>
          <p:nvSpPr>
            <p:cNvPr id="8" name="Oval 7"/>
            <p:cNvSpPr/>
            <p:nvPr/>
          </p:nvSpPr>
          <p:spPr>
            <a:xfrm>
              <a:off x="2834640" y="3827635"/>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2683918" y="6322574"/>
            <a:ext cx="1657880" cy="1716526"/>
            <a:chOff x="2892320" y="5858820"/>
            <a:chExt cx="1657880" cy="1716526"/>
          </a:xfrm>
        </p:grpSpPr>
        <p:sp>
          <p:nvSpPr>
            <p:cNvPr id="9" name="TextBox 8"/>
            <p:cNvSpPr txBox="1"/>
            <p:nvPr/>
          </p:nvSpPr>
          <p:spPr>
            <a:xfrm>
              <a:off x="2950000" y="6005686"/>
              <a:ext cx="1600200" cy="1569660"/>
            </a:xfrm>
            <a:prstGeom prst="rect">
              <a:avLst/>
            </a:prstGeom>
            <a:noFill/>
          </p:spPr>
          <p:txBody>
            <a:bodyPr wrap="square" rtlCol="0">
              <a:spAutoFit/>
            </a:bodyPr>
            <a:lstStyle/>
            <a:p>
              <a:pPr algn="ctr"/>
              <a:r>
                <a:rPr lang="en-US" sz="9600" dirty="0">
                  <a:solidFill>
                    <a:srgbClr val="9C7D0D"/>
                  </a:solidFill>
                  <a:latin typeface="Trailmade" panose="00000500000000000000" pitchFamily="50" charset="0"/>
                </a:rPr>
                <a:t>2</a:t>
              </a:r>
            </a:p>
          </p:txBody>
        </p:sp>
        <p:sp>
          <p:nvSpPr>
            <p:cNvPr id="10" name="Oval 9"/>
            <p:cNvSpPr/>
            <p:nvPr/>
          </p:nvSpPr>
          <p:spPr>
            <a:xfrm>
              <a:off x="2892320" y="5858820"/>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9848320" y="3786346"/>
            <a:ext cx="1657880" cy="1716526"/>
            <a:chOff x="9848320" y="3900097"/>
            <a:chExt cx="1657880" cy="1716526"/>
          </a:xfrm>
        </p:grpSpPr>
        <p:sp>
          <p:nvSpPr>
            <p:cNvPr id="11" name="TextBox 10"/>
            <p:cNvSpPr txBox="1"/>
            <p:nvPr/>
          </p:nvSpPr>
          <p:spPr>
            <a:xfrm>
              <a:off x="9906000" y="4046963"/>
              <a:ext cx="1600200" cy="1569660"/>
            </a:xfrm>
            <a:prstGeom prst="rect">
              <a:avLst/>
            </a:prstGeom>
            <a:noFill/>
          </p:spPr>
          <p:txBody>
            <a:bodyPr wrap="square" rtlCol="0">
              <a:spAutoFit/>
            </a:bodyPr>
            <a:lstStyle/>
            <a:p>
              <a:pPr algn="ctr"/>
              <a:r>
                <a:rPr lang="en-US" sz="9600" dirty="0" smtClean="0">
                  <a:solidFill>
                    <a:srgbClr val="9C7D0D"/>
                  </a:solidFill>
                  <a:latin typeface="Trailmade" panose="00000500000000000000" pitchFamily="50" charset="0"/>
                </a:rPr>
                <a:t>3</a:t>
              </a:r>
              <a:endParaRPr lang="en-US" sz="9600" dirty="0">
                <a:solidFill>
                  <a:srgbClr val="9C7D0D"/>
                </a:solidFill>
                <a:latin typeface="Trailmade" panose="00000500000000000000" pitchFamily="50" charset="0"/>
              </a:endParaRPr>
            </a:p>
          </p:txBody>
        </p:sp>
        <p:sp>
          <p:nvSpPr>
            <p:cNvPr id="12" name="Oval 11"/>
            <p:cNvSpPr/>
            <p:nvPr/>
          </p:nvSpPr>
          <p:spPr>
            <a:xfrm>
              <a:off x="9848320" y="3900097"/>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9815663" y="6304415"/>
            <a:ext cx="1657880" cy="1716526"/>
            <a:chOff x="9848320" y="6006429"/>
            <a:chExt cx="1657880" cy="1716526"/>
          </a:xfrm>
        </p:grpSpPr>
        <p:sp>
          <p:nvSpPr>
            <p:cNvPr id="13" name="TextBox 12"/>
            <p:cNvSpPr txBox="1"/>
            <p:nvPr/>
          </p:nvSpPr>
          <p:spPr>
            <a:xfrm>
              <a:off x="9906000" y="6153295"/>
              <a:ext cx="1600200" cy="1569660"/>
            </a:xfrm>
            <a:prstGeom prst="rect">
              <a:avLst/>
            </a:prstGeom>
            <a:noFill/>
          </p:spPr>
          <p:txBody>
            <a:bodyPr wrap="square" rtlCol="0">
              <a:spAutoFit/>
            </a:bodyPr>
            <a:lstStyle/>
            <a:p>
              <a:pPr algn="ctr"/>
              <a:r>
                <a:rPr lang="en-US" sz="9600" dirty="0">
                  <a:solidFill>
                    <a:srgbClr val="9C7D0D"/>
                  </a:solidFill>
                  <a:latin typeface="Trailmade" panose="00000500000000000000" pitchFamily="50" charset="0"/>
                </a:rPr>
                <a:t>4</a:t>
              </a:r>
            </a:p>
          </p:txBody>
        </p:sp>
        <p:sp>
          <p:nvSpPr>
            <p:cNvPr id="14" name="Oval 13"/>
            <p:cNvSpPr/>
            <p:nvPr/>
          </p:nvSpPr>
          <p:spPr>
            <a:xfrm>
              <a:off x="9848320" y="6006429"/>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72376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5833" y="626774"/>
            <a:ext cx="8229600" cy="1143000"/>
          </a:xfrm>
        </p:spPr>
        <p:txBody>
          <a:bodyPr>
            <a:normAutofit/>
          </a:bodyPr>
          <a:lstStyle/>
          <a:p>
            <a:r>
              <a:rPr lang="en-US" dirty="0">
                <a:latin typeface="Arial" panose="020B0604020202020204" pitchFamily="34" charset="0"/>
                <a:cs typeface="Arial" panose="020B0604020202020204" pitchFamily="34" charset="0"/>
              </a:rPr>
              <a:t>General </a:t>
            </a:r>
            <a:r>
              <a:rPr lang="en-US" dirty="0" smtClean="0">
                <a:latin typeface="Arial" panose="020B0604020202020204" pitchFamily="34" charset="0"/>
                <a:cs typeface="Arial" panose="020B0604020202020204" pitchFamily="34" charset="0"/>
              </a:rPr>
              <a:t>Recruitment</a:t>
            </a:r>
            <a:endParaRPr lang="en-US" dirty="0">
              <a:latin typeface="Arial" panose="020B0604020202020204" pitchFamily="34" charset="0"/>
              <a:cs typeface="Arial" panose="020B0604020202020204" pitchFamily="34" charset="0"/>
            </a:endParaRPr>
          </a:p>
        </p:txBody>
      </p:sp>
      <p:sp>
        <p:nvSpPr>
          <p:cNvPr id="4" name="TextBox 10"/>
          <p:cNvSpPr txBox="1"/>
          <p:nvPr/>
        </p:nvSpPr>
        <p:spPr>
          <a:xfrm>
            <a:off x="1928426" y="3082331"/>
            <a:ext cx="2077386" cy="4378325"/>
          </a:xfrm>
          <a:prstGeom prst="rect">
            <a:avLst/>
          </a:prstGeom>
        </p:spPr>
        <p:txBody>
          <a:bodyPr lIns="0" tIns="0" rIns="0" bIns="0" rtlCol="0" anchor="t">
            <a:spAutoFit/>
          </a:bodyPr>
          <a:lstStyle/>
          <a:p>
            <a:pPr>
              <a:lnSpc>
                <a:spcPts val="4899"/>
              </a:lnSpc>
            </a:pPr>
            <a:r>
              <a:rPr lang="en-US" sz="3499" b="1" dirty="0">
                <a:solidFill>
                  <a:srgbClr val="80561B"/>
                </a:solidFill>
                <a:latin typeface="Arial" panose="020B0604020202020204" pitchFamily="34" charset="0"/>
                <a:cs typeface="Arial" panose="020B0604020202020204" pitchFamily="34" charset="0"/>
              </a:rPr>
              <a:t>Who?</a:t>
            </a: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r>
              <a:rPr lang="en-US" sz="3499" b="1" dirty="0">
                <a:solidFill>
                  <a:srgbClr val="80561B"/>
                </a:solidFill>
                <a:latin typeface="Arial" panose="020B0604020202020204" pitchFamily="34" charset="0"/>
                <a:cs typeface="Arial" panose="020B0604020202020204" pitchFamily="34" charset="0"/>
              </a:rPr>
              <a:t>Why?</a:t>
            </a: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spcBef>
                <a:spcPct val="0"/>
              </a:spcBef>
            </a:pPr>
            <a:r>
              <a:rPr lang="en-US" sz="3499" b="1" dirty="0">
                <a:solidFill>
                  <a:srgbClr val="80561B"/>
                </a:solidFill>
                <a:latin typeface="Arial" panose="020B0604020202020204" pitchFamily="34" charset="0"/>
                <a:cs typeface="Arial" panose="020B0604020202020204" pitchFamily="34" charset="0"/>
              </a:rPr>
              <a:t>How?</a:t>
            </a:r>
          </a:p>
        </p:txBody>
      </p:sp>
      <p:sp>
        <p:nvSpPr>
          <p:cNvPr id="5" name="TextBox 11"/>
          <p:cNvSpPr txBox="1"/>
          <p:nvPr/>
        </p:nvSpPr>
        <p:spPr>
          <a:xfrm>
            <a:off x="4005812" y="2887662"/>
            <a:ext cx="12126803"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Use these tools to recruit new members and retain those who may not be getting the full value of </a:t>
            </a:r>
            <a:r>
              <a:rPr lang="en-US" sz="3499" dirty="0" smtClean="0">
                <a:solidFill>
                  <a:srgbClr val="80561B"/>
                </a:solidFill>
                <a:latin typeface="Arial" panose="020B0604020202020204" pitchFamily="34" charset="0"/>
                <a:cs typeface="Arial" panose="020B0604020202020204" pitchFamily="34" charset="0"/>
              </a:rPr>
              <a:t>their membership.</a:t>
            </a:r>
            <a:endParaRPr lang="en-US" sz="3499" dirty="0">
              <a:solidFill>
                <a:srgbClr val="80561B"/>
              </a:solidFill>
              <a:latin typeface="Arial" panose="020B0604020202020204" pitchFamily="34" charset="0"/>
              <a:cs typeface="Arial" panose="020B0604020202020204" pitchFamily="34" charset="0"/>
            </a:endParaRPr>
          </a:p>
        </p:txBody>
      </p:sp>
      <p:sp>
        <p:nvSpPr>
          <p:cNvPr id="6" name="TextBox 12"/>
          <p:cNvSpPr txBox="1"/>
          <p:nvPr/>
        </p:nvSpPr>
        <p:spPr>
          <a:xfrm>
            <a:off x="4069924" y="4717659"/>
            <a:ext cx="12126803" cy="125675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Membership numbers have been </a:t>
            </a:r>
            <a:r>
              <a:rPr lang="en-US" sz="3499" dirty="0" smtClean="0">
                <a:solidFill>
                  <a:srgbClr val="80561B"/>
                </a:solidFill>
                <a:latin typeface="Arial" panose="020B0604020202020204" pitchFamily="34" charset="0"/>
                <a:cs typeface="Arial" panose="020B0604020202020204" pitchFamily="34" charset="0"/>
              </a:rPr>
              <a:t>declining. </a:t>
            </a:r>
            <a:r>
              <a:rPr lang="en-US" sz="3499" dirty="0">
                <a:solidFill>
                  <a:srgbClr val="80561B"/>
                </a:solidFill>
                <a:latin typeface="Arial" panose="020B0604020202020204" pitchFamily="34" charset="0"/>
                <a:cs typeface="Arial" panose="020B0604020202020204" pitchFamily="34" charset="0"/>
              </a:rPr>
              <a:t>W</a:t>
            </a:r>
            <a:r>
              <a:rPr lang="en-US" sz="3499" dirty="0" smtClean="0">
                <a:solidFill>
                  <a:srgbClr val="80561B"/>
                </a:solidFill>
                <a:latin typeface="Arial" panose="020B0604020202020204" pitchFamily="34" charset="0"/>
                <a:cs typeface="Arial" panose="020B0604020202020204" pitchFamily="34" charset="0"/>
              </a:rPr>
              <a:t>e </a:t>
            </a:r>
            <a:r>
              <a:rPr lang="en-US" sz="3499" dirty="0">
                <a:solidFill>
                  <a:srgbClr val="80561B"/>
                </a:solidFill>
                <a:latin typeface="Arial" panose="020B0604020202020204" pitchFamily="34" charset="0"/>
                <a:cs typeface="Arial" panose="020B0604020202020204" pitchFamily="34" charset="0"/>
              </a:rPr>
              <a:t>need to increase our </a:t>
            </a:r>
            <a:r>
              <a:rPr lang="en-US" sz="3499" dirty="0" smtClean="0">
                <a:solidFill>
                  <a:srgbClr val="80561B"/>
                </a:solidFill>
                <a:latin typeface="Arial" panose="020B0604020202020204" pitchFamily="34" charset="0"/>
                <a:cs typeface="Arial" panose="020B0604020202020204" pitchFamily="34" charset="0"/>
              </a:rPr>
              <a:t>numbers to meet </a:t>
            </a:r>
            <a:r>
              <a:rPr lang="en-US" sz="3499" dirty="0">
                <a:solidFill>
                  <a:srgbClr val="80561B"/>
                </a:solidFill>
                <a:latin typeface="Arial" panose="020B0604020202020204" pitchFamily="34" charset="0"/>
                <a:cs typeface="Arial" panose="020B0604020202020204" pitchFamily="34" charset="0"/>
              </a:rPr>
              <a:t>our goals!</a:t>
            </a:r>
          </a:p>
        </p:txBody>
      </p:sp>
      <p:sp>
        <p:nvSpPr>
          <p:cNvPr id="7" name="TextBox 13"/>
          <p:cNvSpPr txBox="1"/>
          <p:nvPr/>
        </p:nvSpPr>
        <p:spPr>
          <a:xfrm>
            <a:off x="4069924" y="6547656"/>
            <a:ext cx="12126803" cy="125675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Add the infographic and flyer to your </a:t>
            </a:r>
            <a:r>
              <a:rPr lang="en-US" sz="3499" dirty="0" smtClean="0">
                <a:solidFill>
                  <a:srgbClr val="80561B"/>
                </a:solidFill>
                <a:latin typeface="Arial" panose="020B0604020202020204" pitchFamily="34" charset="0"/>
                <a:cs typeface="Arial" panose="020B0604020202020204" pitchFamily="34" charset="0"/>
              </a:rPr>
              <a:t>websites. </a:t>
            </a:r>
            <a:r>
              <a:rPr lang="en-US" sz="3499" dirty="0">
                <a:solidFill>
                  <a:srgbClr val="80561B"/>
                </a:solidFill>
                <a:latin typeface="Arial" panose="020B0604020202020204" pitchFamily="34" charset="0"/>
                <a:cs typeface="Arial" panose="020B0604020202020204" pitchFamily="34" charset="0"/>
              </a:rPr>
              <a:t>T</a:t>
            </a:r>
            <a:r>
              <a:rPr lang="en-US" sz="3499" dirty="0" smtClean="0">
                <a:solidFill>
                  <a:srgbClr val="80561B"/>
                </a:solidFill>
                <a:latin typeface="Arial" panose="020B0604020202020204" pitchFamily="34" charset="0"/>
                <a:cs typeface="Arial" panose="020B0604020202020204" pitchFamily="34" charset="0"/>
              </a:rPr>
              <a:t>he </a:t>
            </a:r>
            <a:r>
              <a:rPr lang="en-US" sz="3499" dirty="0">
                <a:solidFill>
                  <a:srgbClr val="80561B"/>
                </a:solidFill>
                <a:latin typeface="Arial" panose="020B0604020202020204" pitchFamily="34" charset="0"/>
                <a:cs typeface="Arial" panose="020B0604020202020204" pitchFamily="34" charset="0"/>
              </a:rPr>
              <a:t>graphic can be used on social media or in presentations. </a:t>
            </a:r>
          </a:p>
        </p:txBody>
      </p:sp>
      <p:grpSp>
        <p:nvGrpSpPr>
          <p:cNvPr id="8" name="Group 7"/>
          <p:cNvGrpSpPr/>
          <p:nvPr/>
        </p:nvGrpSpPr>
        <p:grpSpPr>
          <a:xfrm>
            <a:off x="381000" y="266578"/>
            <a:ext cx="1657880" cy="1716526"/>
            <a:chOff x="2834640" y="3827635"/>
            <a:chExt cx="1657880" cy="1716526"/>
          </a:xfrm>
        </p:grpSpPr>
        <p:sp>
          <p:nvSpPr>
            <p:cNvPr id="9" name="TextBox 8"/>
            <p:cNvSpPr txBox="1"/>
            <p:nvPr/>
          </p:nvSpPr>
          <p:spPr>
            <a:xfrm>
              <a:off x="2892320" y="3974501"/>
              <a:ext cx="1600200" cy="1569660"/>
            </a:xfrm>
            <a:prstGeom prst="rect">
              <a:avLst/>
            </a:prstGeom>
            <a:noFill/>
          </p:spPr>
          <p:txBody>
            <a:bodyPr wrap="square" rtlCol="0">
              <a:spAutoFit/>
            </a:bodyPr>
            <a:lstStyle/>
            <a:p>
              <a:pPr algn="ctr"/>
              <a:r>
                <a:rPr lang="en-US" sz="9600" dirty="0" smtClean="0">
                  <a:solidFill>
                    <a:srgbClr val="9C7D0D"/>
                  </a:solidFill>
                  <a:latin typeface="Trailmade" panose="00000500000000000000" pitchFamily="50" charset="0"/>
                </a:rPr>
                <a:t>1</a:t>
              </a:r>
              <a:endParaRPr lang="en-US" sz="9600" dirty="0">
                <a:solidFill>
                  <a:srgbClr val="9C7D0D"/>
                </a:solidFill>
                <a:latin typeface="Trailmade" panose="00000500000000000000" pitchFamily="50" charset="0"/>
              </a:endParaRPr>
            </a:p>
          </p:txBody>
        </p:sp>
        <p:sp>
          <p:nvSpPr>
            <p:cNvPr id="10" name="Oval 9"/>
            <p:cNvSpPr/>
            <p:nvPr/>
          </p:nvSpPr>
          <p:spPr>
            <a:xfrm>
              <a:off x="2834640" y="3827635"/>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3716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18288000" cy="9786551"/>
          </a:xfrm>
          <a:prstGeom prst="rect">
            <a:avLst/>
          </a:prstGeom>
        </p:spPr>
      </p:pic>
    </p:spTree>
    <p:extLst>
      <p:ext uri="{BB962C8B-B14F-4D97-AF65-F5344CB8AC3E}">
        <p14:creationId xmlns:p14="http://schemas.microsoft.com/office/powerpoint/2010/main" val="4041084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2360" y="644933"/>
            <a:ext cx="8229600" cy="1143000"/>
          </a:xfrm>
        </p:spPr>
        <p:txBody>
          <a:bodyPr>
            <a:normAutofit/>
          </a:bodyPr>
          <a:lstStyle/>
          <a:p>
            <a:r>
              <a:rPr lang="en-US" dirty="0">
                <a:latin typeface="Arial" panose="020B0604020202020204" pitchFamily="34" charset="0"/>
                <a:cs typeface="Arial" panose="020B0604020202020204" pitchFamily="34" charset="0"/>
              </a:rPr>
              <a:t>NRCS </a:t>
            </a:r>
            <a:r>
              <a:rPr lang="en-US" dirty="0" smtClean="0">
                <a:latin typeface="Arial" panose="020B0604020202020204" pitchFamily="34" charset="0"/>
                <a:cs typeface="Arial" panose="020B0604020202020204" pitchFamily="34" charset="0"/>
              </a:rPr>
              <a:t>Recruitment</a:t>
            </a:r>
            <a:endParaRPr lang="en-US" dirty="0">
              <a:latin typeface="Arial" panose="020B0604020202020204" pitchFamily="34" charset="0"/>
              <a:cs typeface="Arial" panose="020B0604020202020204" pitchFamily="34" charset="0"/>
            </a:endParaRPr>
          </a:p>
        </p:txBody>
      </p:sp>
      <p:sp>
        <p:nvSpPr>
          <p:cNvPr id="4" name="TextBox 10"/>
          <p:cNvSpPr txBox="1"/>
          <p:nvPr/>
        </p:nvSpPr>
        <p:spPr>
          <a:xfrm>
            <a:off x="2133600" y="2623350"/>
            <a:ext cx="2077386" cy="5349875"/>
          </a:xfrm>
          <a:prstGeom prst="rect">
            <a:avLst/>
          </a:prstGeom>
        </p:spPr>
        <p:txBody>
          <a:bodyPr lIns="0" tIns="0" rIns="0" bIns="0" rtlCol="0" anchor="t">
            <a:spAutoFit/>
          </a:bodyPr>
          <a:lstStyle/>
          <a:p>
            <a:pPr>
              <a:lnSpc>
                <a:spcPts val="4899"/>
              </a:lnSpc>
            </a:pPr>
            <a:r>
              <a:rPr lang="en-US" sz="3499" b="1" dirty="0">
                <a:solidFill>
                  <a:srgbClr val="80561B"/>
                </a:solidFill>
                <a:latin typeface="Arial" panose="020B0604020202020204" pitchFamily="34" charset="0"/>
                <a:cs typeface="Arial" panose="020B0604020202020204" pitchFamily="34" charset="0"/>
              </a:rPr>
              <a:t>Who?</a:t>
            </a:r>
          </a:p>
          <a:p>
            <a:pPr>
              <a:lnSpc>
                <a:spcPts val="3849"/>
              </a:lnSpc>
            </a:pPr>
            <a:endParaRPr lang="en-US" sz="3499" b="1" dirty="0">
              <a:solidFill>
                <a:srgbClr val="80561B"/>
              </a:solidFill>
              <a:latin typeface="Arial" panose="020B0604020202020204" pitchFamily="34" charset="0"/>
              <a:cs typeface="Arial" panose="020B0604020202020204" pitchFamily="34" charset="0"/>
            </a:endParaRPr>
          </a:p>
          <a:p>
            <a:pPr algn="just">
              <a:lnSpc>
                <a:spcPts val="384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r>
              <a:rPr lang="en-US" sz="3499" b="1" dirty="0">
                <a:solidFill>
                  <a:srgbClr val="80561B"/>
                </a:solidFill>
                <a:latin typeface="Arial" panose="020B0604020202020204" pitchFamily="34" charset="0"/>
                <a:cs typeface="Arial" panose="020B0604020202020204" pitchFamily="34" charset="0"/>
              </a:rPr>
              <a:t>Why?</a:t>
            </a: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spcBef>
                <a:spcPct val="0"/>
              </a:spcBef>
            </a:pPr>
            <a:r>
              <a:rPr lang="en-US" sz="3499" b="1" dirty="0">
                <a:solidFill>
                  <a:srgbClr val="80561B"/>
                </a:solidFill>
                <a:latin typeface="Arial" panose="020B0604020202020204" pitchFamily="34" charset="0"/>
                <a:cs typeface="Arial" panose="020B0604020202020204" pitchFamily="34" charset="0"/>
              </a:rPr>
              <a:t>How?</a:t>
            </a:r>
          </a:p>
        </p:txBody>
      </p:sp>
      <p:sp>
        <p:nvSpPr>
          <p:cNvPr id="5" name="TextBox 11"/>
          <p:cNvSpPr txBox="1"/>
          <p:nvPr/>
        </p:nvSpPr>
        <p:spPr>
          <a:xfrm>
            <a:off x="4063393" y="2610424"/>
            <a:ext cx="12126803"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Use these tools to recruit NRCS employees and other conservation practitioners.</a:t>
            </a:r>
          </a:p>
        </p:txBody>
      </p:sp>
      <p:sp>
        <p:nvSpPr>
          <p:cNvPr id="6" name="TextBox 13"/>
          <p:cNvSpPr txBox="1"/>
          <p:nvPr/>
        </p:nvSpPr>
        <p:spPr>
          <a:xfrm>
            <a:off x="4063393" y="6703451"/>
            <a:ext cx="12126803" cy="1901825"/>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Add the infographic and flyer to your </a:t>
            </a:r>
            <a:r>
              <a:rPr lang="en-US" sz="3499" dirty="0" smtClean="0">
                <a:solidFill>
                  <a:srgbClr val="80561B"/>
                </a:solidFill>
                <a:latin typeface="Arial" panose="020B0604020202020204" pitchFamily="34" charset="0"/>
                <a:cs typeface="Arial" panose="020B0604020202020204" pitchFamily="34" charset="0"/>
              </a:rPr>
              <a:t>websites. </a:t>
            </a:r>
            <a:r>
              <a:rPr lang="en-US" sz="3499" dirty="0">
                <a:solidFill>
                  <a:srgbClr val="80561B"/>
                </a:solidFill>
                <a:latin typeface="Arial" panose="020B0604020202020204" pitchFamily="34" charset="0"/>
                <a:cs typeface="Arial" panose="020B0604020202020204" pitchFamily="34" charset="0"/>
              </a:rPr>
              <a:t>T</a:t>
            </a:r>
            <a:r>
              <a:rPr lang="en-US" sz="3499" dirty="0" smtClean="0">
                <a:solidFill>
                  <a:srgbClr val="80561B"/>
                </a:solidFill>
                <a:latin typeface="Arial" panose="020B0604020202020204" pitchFamily="34" charset="0"/>
                <a:cs typeface="Arial" panose="020B0604020202020204" pitchFamily="34" charset="0"/>
              </a:rPr>
              <a:t>he </a:t>
            </a:r>
            <a:r>
              <a:rPr lang="en-US" sz="3499" dirty="0">
                <a:solidFill>
                  <a:srgbClr val="80561B"/>
                </a:solidFill>
                <a:latin typeface="Arial" panose="020B0604020202020204" pitchFamily="34" charset="0"/>
                <a:cs typeface="Arial" panose="020B0604020202020204" pitchFamily="34" charset="0"/>
              </a:rPr>
              <a:t>graphic can also be used on social media. Send the flyer to listservs for NRCS employees.</a:t>
            </a:r>
          </a:p>
        </p:txBody>
      </p:sp>
      <p:sp>
        <p:nvSpPr>
          <p:cNvPr id="7" name="TextBox 12"/>
          <p:cNvSpPr txBox="1"/>
          <p:nvPr/>
        </p:nvSpPr>
        <p:spPr>
          <a:xfrm>
            <a:off x="4045976" y="4347375"/>
            <a:ext cx="12126803" cy="1901825"/>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Many NRCS employees no longer </a:t>
            </a:r>
            <a:r>
              <a:rPr lang="en-US" sz="3499" dirty="0" smtClean="0">
                <a:solidFill>
                  <a:srgbClr val="80561B"/>
                </a:solidFill>
                <a:latin typeface="Arial" panose="020B0604020202020204" pitchFamily="34" charset="0"/>
                <a:cs typeface="Arial" panose="020B0604020202020204" pitchFamily="34" charset="0"/>
              </a:rPr>
              <a:t>receive </a:t>
            </a:r>
            <a:r>
              <a:rPr lang="en-US" sz="3499" dirty="0">
                <a:solidFill>
                  <a:srgbClr val="80561B"/>
                </a:solidFill>
                <a:latin typeface="Arial" panose="020B0604020202020204" pitchFamily="34" charset="0"/>
                <a:cs typeface="Arial" panose="020B0604020202020204" pitchFamily="34" charset="0"/>
              </a:rPr>
              <a:t>information about SWCS and don't know what we do. Let them know we're working for them. </a:t>
            </a:r>
          </a:p>
        </p:txBody>
      </p:sp>
      <p:grpSp>
        <p:nvGrpSpPr>
          <p:cNvPr id="8" name="Group 7"/>
          <p:cNvGrpSpPr/>
          <p:nvPr/>
        </p:nvGrpSpPr>
        <p:grpSpPr>
          <a:xfrm>
            <a:off x="381000" y="284737"/>
            <a:ext cx="1657880" cy="1716526"/>
            <a:chOff x="2892320" y="5858820"/>
            <a:chExt cx="1657880" cy="1716526"/>
          </a:xfrm>
        </p:grpSpPr>
        <p:sp>
          <p:nvSpPr>
            <p:cNvPr id="9" name="TextBox 8"/>
            <p:cNvSpPr txBox="1"/>
            <p:nvPr/>
          </p:nvSpPr>
          <p:spPr>
            <a:xfrm>
              <a:off x="2950000" y="6005686"/>
              <a:ext cx="1600200" cy="1569660"/>
            </a:xfrm>
            <a:prstGeom prst="rect">
              <a:avLst/>
            </a:prstGeom>
            <a:noFill/>
          </p:spPr>
          <p:txBody>
            <a:bodyPr wrap="square" rtlCol="0">
              <a:spAutoFit/>
            </a:bodyPr>
            <a:lstStyle/>
            <a:p>
              <a:pPr algn="ctr"/>
              <a:r>
                <a:rPr lang="en-US" sz="9600" dirty="0">
                  <a:solidFill>
                    <a:srgbClr val="9C7D0D"/>
                  </a:solidFill>
                  <a:latin typeface="Trailmade" panose="00000500000000000000" pitchFamily="50" charset="0"/>
                </a:rPr>
                <a:t>2</a:t>
              </a:r>
            </a:p>
          </p:txBody>
        </p:sp>
        <p:sp>
          <p:nvSpPr>
            <p:cNvPr id="10" name="Oval 9"/>
            <p:cNvSpPr/>
            <p:nvPr/>
          </p:nvSpPr>
          <p:spPr>
            <a:xfrm>
              <a:off x="2892320" y="5858820"/>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66251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6700"/>
            <a:ext cx="18288000" cy="9786551"/>
          </a:xfrm>
          <a:prstGeom prst="rect">
            <a:avLst/>
          </a:prstGeom>
        </p:spPr>
      </p:pic>
    </p:spTree>
    <p:extLst>
      <p:ext uri="{BB962C8B-B14F-4D97-AF65-F5344CB8AC3E}">
        <p14:creationId xmlns:p14="http://schemas.microsoft.com/office/powerpoint/2010/main" val="14357685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946" y="553341"/>
            <a:ext cx="13182600" cy="1143000"/>
          </a:xfrm>
        </p:spPr>
        <p:txBody>
          <a:bodyPr>
            <a:normAutofit/>
          </a:bodyPr>
          <a:lstStyle/>
          <a:p>
            <a:r>
              <a:rPr lang="en-US" dirty="0">
                <a:latin typeface="Arial" panose="020B0604020202020204" pitchFamily="34" charset="0"/>
                <a:cs typeface="Arial" panose="020B0604020202020204" pitchFamily="34" charset="0"/>
              </a:rPr>
              <a:t>Chapter Leadership </a:t>
            </a:r>
            <a:r>
              <a:rPr lang="en-US" dirty="0" smtClean="0">
                <a:latin typeface="Arial" panose="020B0604020202020204" pitchFamily="34" charset="0"/>
                <a:cs typeface="Arial" panose="020B0604020202020204" pitchFamily="34" charset="0"/>
              </a:rPr>
              <a:t>Recruitment</a:t>
            </a:r>
            <a:endParaRPr lang="en-US" dirty="0">
              <a:latin typeface="Arial" panose="020B0604020202020204" pitchFamily="34" charset="0"/>
              <a:cs typeface="Arial" panose="020B0604020202020204" pitchFamily="34" charset="0"/>
            </a:endParaRPr>
          </a:p>
        </p:txBody>
      </p:sp>
      <p:sp>
        <p:nvSpPr>
          <p:cNvPr id="4" name="TextBox 10"/>
          <p:cNvSpPr txBox="1"/>
          <p:nvPr/>
        </p:nvSpPr>
        <p:spPr>
          <a:xfrm>
            <a:off x="2053614" y="3162300"/>
            <a:ext cx="2077386" cy="4749800"/>
          </a:xfrm>
          <a:prstGeom prst="rect">
            <a:avLst/>
          </a:prstGeom>
        </p:spPr>
        <p:txBody>
          <a:bodyPr lIns="0" tIns="0" rIns="0" bIns="0" rtlCol="0" anchor="t">
            <a:spAutoFit/>
          </a:bodyPr>
          <a:lstStyle/>
          <a:p>
            <a:pPr>
              <a:lnSpc>
                <a:spcPts val="4899"/>
              </a:lnSpc>
            </a:pPr>
            <a:r>
              <a:rPr lang="en-US" sz="3499" b="1" dirty="0">
                <a:solidFill>
                  <a:srgbClr val="80561B"/>
                </a:solidFill>
                <a:latin typeface="Arial" panose="020B0604020202020204" pitchFamily="34" charset="0"/>
                <a:cs typeface="Arial" panose="020B0604020202020204" pitchFamily="34" charset="0"/>
              </a:rPr>
              <a:t>Who?</a:t>
            </a: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r>
              <a:rPr lang="en-US" sz="3499" b="1" dirty="0">
                <a:solidFill>
                  <a:srgbClr val="80561B"/>
                </a:solidFill>
                <a:latin typeface="Arial" panose="020B0604020202020204" pitchFamily="34" charset="0"/>
                <a:cs typeface="Arial" panose="020B0604020202020204" pitchFamily="34" charset="0"/>
              </a:rPr>
              <a:t>Why?</a:t>
            </a:r>
          </a:p>
          <a:p>
            <a:pPr>
              <a:lnSpc>
                <a:spcPts val="2974"/>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spcBef>
                <a:spcPct val="0"/>
              </a:spcBef>
            </a:pPr>
            <a:r>
              <a:rPr lang="en-US" sz="3499" b="1" dirty="0">
                <a:solidFill>
                  <a:srgbClr val="80561B"/>
                </a:solidFill>
                <a:latin typeface="Arial" panose="020B0604020202020204" pitchFamily="34" charset="0"/>
                <a:cs typeface="Arial" panose="020B0604020202020204" pitchFamily="34" charset="0"/>
              </a:rPr>
              <a:t>How?</a:t>
            </a:r>
          </a:p>
        </p:txBody>
      </p:sp>
      <p:sp>
        <p:nvSpPr>
          <p:cNvPr id="5" name="TextBox 11"/>
          <p:cNvSpPr txBox="1"/>
          <p:nvPr/>
        </p:nvSpPr>
        <p:spPr>
          <a:xfrm>
            <a:off x="4005812" y="2887662"/>
            <a:ext cx="12126803"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Use these tools to recruit new Board members or other volunteers to assist with chapter work. </a:t>
            </a:r>
          </a:p>
        </p:txBody>
      </p:sp>
      <p:sp>
        <p:nvSpPr>
          <p:cNvPr id="6" name="TextBox 12"/>
          <p:cNvSpPr txBox="1"/>
          <p:nvPr/>
        </p:nvSpPr>
        <p:spPr>
          <a:xfrm>
            <a:off x="4069924" y="4656079"/>
            <a:ext cx="12126803"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Show the professional and personal benefits of getting more involved in their local chapter.</a:t>
            </a:r>
          </a:p>
        </p:txBody>
      </p:sp>
      <p:sp>
        <p:nvSpPr>
          <p:cNvPr id="7" name="TextBox 13"/>
          <p:cNvSpPr txBox="1"/>
          <p:nvPr/>
        </p:nvSpPr>
        <p:spPr>
          <a:xfrm>
            <a:off x="4122291" y="6424496"/>
            <a:ext cx="12126803" cy="2513509"/>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Add the infographic and flyer to your </a:t>
            </a:r>
            <a:r>
              <a:rPr lang="en-US" sz="3499" dirty="0" smtClean="0">
                <a:solidFill>
                  <a:srgbClr val="80561B"/>
                </a:solidFill>
                <a:latin typeface="Arial" panose="020B0604020202020204" pitchFamily="34" charset="0"/>
                <a:cs typeface="Arial" panose="020B0604020202020204" pitchFamily="34" charset="0"/>
              </a:rPr>
              <a:t>websites. </a:t>
            </a:r>
            <a:r>
              <a:rPr lang="en-US" sz="3499" dirty="0">
                <a:solidFill>
                  <a:srgbClr val="80561B"/>
                </a:solidFill>
                <a:latin typeface="Arial" panose="020B0604020202020204" pitchFamily="34" charset="0"/>
                <a:cs typeface="Arial" panose="020B0604020202020204" pitchFamily="34" charset="0"/>
              </a:rPr>
              <a:t>T</a:t>
            </a:r>
            <a:r>
              <a:rPr lang="en-US" sz="3499" dirty="0" smtClean="0">
                <a:solidFill>
                  <a:srgbClr val="80561B"/>
                </a:solidFill>
                <a:latin typeface="Arial" panose="020B0604020202020204" pitchFamily="34" charset="0"/>
                <a:cs typeface="Arial" panose="020B0604020202020204" pitchFamily="34" charset="0"/>
              </a:rPr>
              <a:t>he </a:t>
            </a:r>
            <a:r>
              <a:rPr lang="en-US" sz="3499" dirty="0">
                <a:solidFill>
                  <a:srgbClr val="80561B"/>
                </a:solidFill>
                <a:latin typeface="Arial" panose="020B0604020202020204" pitchFamily="34" charset="0"/>
                <a:cs typeface="Arial" panose="020B0604020202020204" pitchFamily="34" charset="0"/>
              </a:rPr>
              <a:t>graphic can be also be used on social media. Distribute this information when releasing call for nominations or making the direct </a:t>
            </a:r>
            <a:r>
              <a:rPr lang="en-US" sz="3499" dirty="0" smtClean="0">
                <a:solidFill>
                  <a:srgbClr val="80561B"/>
                </a:solidFill>
                <a:latin typeface="Arial" panose="020B0604020202020204" pitchFamily="34" charset="0"/>
                <a:cs typeface="Arial" panose="020B0604020202020204" pitchFamily="34" charset="0"/>
              </a:rPr>
              <a:t>ask</a:t>
            </a:r>
            <a:r>
              <a:rPr lang="en-US" sz="3499" dirty="0">
                <a:solidFill>
                  <a:srgbClr val="80561B"/>
                </a:solidFill>
                <a:latin typeface="Arial" panose="020B0604020202020204" pitchFamily="34" charset="0"/>
                <a:cs typeface="Arial" panose="020B0604020202020204" pitchFamily="34" charset="0"/>
              </a:rPr>
              <a:t> </a:t>
            </a:r>
            <a:r>
              <a:rPr lang="en-US" sz="3499" dirty="0" smtClean="0">
                <a:solidFill>
                  <a:srgbClr val="80561B"/>
                </a:solidFill>
                <a:latin typeface="Arial" panose="020B0604020202020204" pitchFamily="34" charset="0"/>
                <a:cs typeface="Arial" panose="020B0604020202020204" pitchFamily="34" charset="0"/>
              </a:rPr>
              <a:t>for volunteers.</a:t>
            </a:r>
            <a:endParaRPr lang="en-US" sz="3499" dirty="0">
              <a:solidFill>
                <a:srgbClr val="80561B"/>
              </a:solidFill>
              <a:latin typeface="Arial" panose="020B0604020202020204" pitchFamily="34" charset="0"/>
              <a:cs typeface="Arial" panose="020B0604020202020204" pitchFamily="34" charset="0"/>
            </a:endParaRPr>
          </a:p>
        </p:txBody>
      </p:sp>
      <p:grpSp>
        <p:nvGrpSpPr>
          <p:cNvPr id="8" name="Group 7"/>
          <p:cNvGrpSpPr/>
          <p:nvPr/>
        </p:nvGrpSpPr>
        <p:grpSpPr>
          <a:xfrm>
            <a:off x="228600" y="284737"/>
            <a:ext cx="1657880" cy="1716526"/>
            <a:chOff x="9848320" y="3900097"/>
            <a:chExt cx="1657880" cy="1716526"/>
          </a:xfrm>
        </p:grpSpPr>
        <p:sp>
          <p:nvSpPr>
            <p:cNvPr id="9" name="TextBox 8"/>
            <p:cNvSpPr txBox="1"/>
            <p:nvPr/>
          </p:nvSpPr>
          <p:spPr>
            <a:xfrm>
              <a:off x="9906000" y="4046963"/>
              <a:ext cx="1600200" cy="1569660"/>
            </a:xfrm>
            <a:prstGeom prst="rect">
              <a:avLst/>
            </a:prstGeom>
            <a:noFill/>
          </p:spPr>
          <p:txBody>
            <a:bodyPr wrap="square" rtlCol="0">
              <a:spAutoFit/>
            </a:bodyPr>
            <a:lstStyle/>
            <a:p>
              <a:pPr algn="ctr"/>
              <a:r>
                <a:rPr lang="en-US" sz="9600" dirty="0" smtClean="0">
                  <a:solidFill>
                    <a:srgbClr val="9C7D0D"/>
                  </a:solidFill>
                  <a:latin typeface="Trailmade" panose="00000500000000000000" pitchFamily="50" charset="0"/>
                </a:rPr>
                <a:t>3</a:t>
              </a:r>
              <a:endParaRPr lang="en-US" sz="9600" dirty="0">
                <a:solidFill>
                  <a:srgbClr val="9C7D0D"/>
                </a:solidFill>
                <a:latin typeface="Trailmade" panose="00000500000000000000" pitchFamily="50" charset="0"/>
              </a:endParaRPr>
            </a:p>
          </p:txBody>
        </p:sp>
        <p:sp>
          <p:nvSpPr>
            <p:cNvPr id="10" name="Oval 9"/>
            <p:cNvSpPr/>
            <p:nvPr/>
          </p:nvSpPr>
          <p:spPr>
            <a:xfrm>
              <a:off x="9848320" y="3900097"/>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839323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224"/>
            <a:ext cx="18288000" cy="9786551"/>
          </a:xfrm>
          <a:prstGeom prst="rect">
            <a:avLst/>
          </a:prstGeom>
        </p:spPr>
      </p:pic>
    </p:spTree>
    <p:extLst>
      <p:ext uri="{BB962C8B-B14F-4D97-AF65-F5344CB8AC3E}">
        <p14:creationId xmlns:p14="http://schemas.microsoft.com/office/powerpoint/2010/main" val="8004081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12781"/>
            <a:ext cx="10210800" cy="1981200"/>
          </a:xfrm>
        </p:spPr>
        <p:txBody>
          <a:bodyPr>
            <a:normAutofit/>
          </a:bodyPr>
          <a:lstStyle/>
          <a:p>
            <a:r>
              <a:rPr lang="en-US" dirty="0">
                <a:latin typeface="Arial" panose="020B0604020202020204" pitchFamily="34" charset="0"/>
                <a:cs typeface="Arial" panose="020B0604020202020204" pitchFamily="34" charset="0"/>
              </a:rPr>
              <a:t>Student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Early Career Professional </a:t>
            </a:r>
            <a:r>
              <a:rPr lang="en-US" dirty="0" smtClean="0">
                <a:latin typeface="Arial" panose="020B0604020202020204" pitchFamily="34" charset="0"/>
                <a:cs typeface="Arial" panose="020B0604020202020204" pitchFamily="34" charset="0"/>
              </a:rPr>
              <a:t>Recruitment</a:t>
            </a:r>
            <a:endParaRPr lang="en-US" dirty="0">
              <a:latin typeface="Arial" panose="020B0604020202020204" pitchFamily="34" charset="0"/>
              <a:cs typeface="Arial" panose="020B0604020202020204" pitchFamily="34" charset="0"/>
            </a:endParaRPr>
          </a:p>
        </p:txBody>
      </p:sp>
      <p:sp>
        <p:nvSpPr>
          <p:cNvPr id="4" name="TextBox 10"/>
          <p:cNvSpPr txBox="1"/>
          <p:nvPr/>
        </p:nvSpPr>
        <p:spPr>
          <a:xfrm>
            <a:off x="1998114" y="3162300"/>
            <a:ext cx="2077386" cy="4378325"/>
          </a:xfrm>
          <a:prstGeom prst="rect">
            <a:avLst/>
          </a:prstGeom>
        </p:spPr>
        <p:txBody>
          <a:bodyPr lIns="0" tIns="0" rIns="0" bIns="0" rtlCol="0" anchor="t">
            <a:spAutoFit/>
          </a:bodyPr>
          <a:lstStyle/>
          <a:p>
            <a:pPr>
              <a:lnSpc>
                <a:spcPts val="4899"/>
              </a:lnSpc>
            </a:pPr>
            <a:r>
              <a:rPr lang="en-US" sz="3499" b="1" dirty="0">
                <a:solidFill>
                  <a:srgbClr val="80561B"/>
                </a:solidFill>
                <a:latin typeface="Arial" panose="020B0604020202020204" pitchFamily="34" charset="0"/>
                <a:cs typeface="Arial" panose="020B0604020202020204" pitchFamily="34" charset="0"/>
              </a:rPr>
              <a:t>Who?</a:t>
            </a:r>
          </a:p>
          <a:p>
            <a:pPr>
              <a:lnSpc>
                <a:spcPts val="4899"/>
              </a:lnSpc>
            </a:pPr>
            <a:endParaRPr lang="en-US" sz="900" b="1" dirty="0">
              <a:solidFill>
                <a:srgbClr val="80561B"/>
              </a:solidFill>
              <a:latin typeface="Arial" panose="020B0604020202020204" pitchFamily="34" charset="0"/>
              <a:cs typeface="Arial" panose="020B0604020202020204" pitchFamily="34" charset="0"/>
            </a:endParaRPr>
          </a:p>
          <a:p>
            <a:pPr>
              <a:lnSpc>
                <a:spcPts val="4899"/>
              </a:lnSpc>
            </a:pPr>
            <a:endParaRPr lang="en-US" sz="900" b="1" dirty="0">
              <a:solidFill>
                <a:srgbClr val="80561B"/>
              </a:solidFill>
              <a:latin typeface="Arial" panose="020B0604020202020204" pitchFamily="34" charset="0"/>
              <a:cs typeface="Arial" panose="020B0604020202020204" pitchFamily="34" charset="0"/>
            </a:endParaRPr>
          </a:p>
          <a:p>
            <a:pPr>
              <a:lnSpc>
                <a:spcPts val="4899"/>
              </a:lnSpc>
            </a:pPr>
            <a:r>
              <a:rPr lang="en-US" sz="3499" b="1" dirty="0">
                <a:solidFill>
                  <a:srgbClr val="80561B"/>
                </a:solidFill>
                <a:latin typeface="Arial" panose="020B0604020202020204" pitchFamily="34" charset="0"/>
                <a:cs typeface="Arial" panose="020B0604020202020204" pitchFamily="34" charset="0"/>
              </a:rPr>
              <a:t>Why?</a:t>
            </a: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pPr>
            <a:endParaRPr lang="en-US" sz="3499" b="1" dirty="0">
              <a:solidFill>
                <a:srgbClr val="80561B"/>
              </a:solidFill>
              <a:latin typeface="Arial" panose="020B0604020202020204" pitchFamily="34" charset="0"/>
              <a:cs typeface="Arial" panose="020B0604020202020204" pitchFamily="34" charset="0"/>
            </a:endParaRPr>
          </a:p>
          <a:p>
            <a:pPr>
              <a:lnSpc>
                <a:spcPts val="4899"/>
              </a:lnSpc>
              <a:spcBef>
                <a:spcPct val="0"/>
              </a:spcBef>
            </a:pPr>
            <a:r>
              <a:rPr lang="en-US" sz="3499" b="1" dirty="0">
                <a:solidFill>
                  <a:srgbClr val="80561B"/>
                </a:solidFill>
                <a:latin typeface="Arial" panose="020B0604020202020204" pitchFamily="34" charset="0"/>
                <a:cs typeface="Arial" panose="020B0604020202020204" pitchFamily="34" charset="0"/>
              </a:rPr>
              <a:t>How?</a:t>
            </a:r>
          </a:p>
        </p:txBody>
      </p:sp>
      <p:sp>
        <p:nvSpPr>
          <p:cNvPr id="5" name="TextBox 11"/>
          <p:cNvSpPr txBox="1"/>
          <p:nvPr/>
        </p:nvSpPr>
        <p:spPr>
          <a:xfrm>
            <a:off x="4054684" y="2857500"/>
            <a:ext cx="12126803"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Use these tools to recruit new student members and those just starting their </a:t>
            </a:r>
            <a:r>
              <a:rPr lang="en-US" sz="3499" dirty="0" smtClean="0">
                <a:solidFill>
                  <a:srgbClr val="80561B"/>
                </a:solidFill>
                <a:latin typeface="Arial" panose="020B0604020202020204" pitchFamily="34" charset="0"/>
                <a:cs typeface="Arial" panose="020B0604020202020204" pitchFamily="34" charset="0"/>
              </a:rPr>
              <a:t>careers as conservation professionals.</a:t>
            </a:r>
            <a:endParaRPr lang="en-US" sz="3499" dirty="0">
              <a:solidFill>
                <a:srgbClr val="80561B"/>
              </a:solidFill>
              <a:latin typeface="Arial" panose="020B0604020202020204" pitchFamily="34" charset="0"/>
              <a:cs typeface="Arial" panose="020B0604020202020204" pitchFamily="34" charset="0"/>
            </a:endParaRPr>
          </a:p>
        </p:txBody>
      </p:sp>
      <p:sp>
        <p:nvSpPr>
          <p:cNvPr id="6" name="TextBox 12"/>
          <p:cNvSpPr txBox="1"/>
          <p:nvPr/>
        </p:nvSpPr>
        <p:spPr>
          <a:xfrm>
            <a:off x="4069924" y="4459377"/>
            <a:ext cx="12126803" cy="1201804"/>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Show the value of </a:t>
            </a:r>
            <a:r>
              <a:rPr lang="en-US" sz="3499" dirty="0" smtClean="0">
                <a:solidFill>
                  <a:srgbClr val="80561B"/>
                </a:solidFill>
                <a:latin typeface="Arial" panose="020B0604020202020204" pitchFamily="34" charset="0"/>
                <a:cs typeface="Arial" panose="020B0604020202020204" pitchFamily="34" charset="0"/>
              </a:rPr>
              <a:t>membership </a:t>
            </a:r>
            <a:r>
              <a:rPr lang="en-US" sz="3499" dirty="0">
                <a:solidFill>
                  <a:srgbClr val="80561B"/>
                </a:solidFill>
                <a:latin typeface="Arial" panose="020B0604020202020204" pitchFamily="34" charset="0"/>
                <a:cs typeface="Arial" panose="020B0604020202020204" pitchFamily="34" charset="0"/>
              </a:rPr>
              <a:t>to folks who could use resume-building experiences and networking opportunities.</a:t>
            </a:r>
          </a:p>
        </p:txBody>
      </p:sp>
      <p:sp>
        <p:nvSpPr>
          <p:cNvPr id="7" name="TextBox 13"/>
          <p:cNvSpPr txBox="1"/>
          <p:nvPr/>
        </p:nvSpPr>
        <p:spPr>
          <a:xfrm>
            <a:off x="4069924" y="6061254"/>
            <a:ext cx="12126803" cy="2520950"/>
          </a:xfrm>
          <a:prstGeom prst="rect">
            <a:avLst/>
          </a:prstGeom>
        </p:spPr>
        <p:txBody>
          <a:bodyPr lIns="0" tIns="0" rIns="0" bIns="0" rtlCol="0" anchor="t">
            <a:spAutoFit/>
          </a:bodyPr>
          <a:lstStyle/>
          <a:p>
            <a:pP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Add the infographic and flyer to your </a:t>
            </a:r>
            <a:r>
              <a:rPr lang="en-US" sz="3499" dirty="0" smtClean="0">
                <a:solidFill>
                  <a:srgbClr val="80561B"/>
                </a:solidFill>
                <a:latin typeface="Arial" panose="020B0604020202020204" pitchFamily="34" charset="0"/>
                <a:cs typeface="Arial" panose="020B0604020202020204" pitchFamily="34" charset="0"/>
              </a:rPr>
              <a:t>websites. </a:t>
            </a:r>
            <a:r>
              <a:rPr lang="en-US" sz="3499" dirty="0">
                <a:solidFill>
                  <a:srgbClr val="80561B"/>
                </a:solidFill>
                <a:latin typeface="Arial" panose="020B0604020202020204" pitchFamily="34" charset="0"/>
                <a:cs typeface="Arial" panose="020B0604020202020204" pitchFamily="34" charset="0"/>
              </a:rPr>
              <a:t>T</a:t>
            </a:r>
            <a:r>
              <a:rPr lang="en-US" sz="3499" dirty="0" smtClean="0">
                <a:solidFill>
                  <a:srgbClr val="80561B"/>
                </a:solidFill>
                <a:latin typeface="Arial" panose="020B0604020202020204" pitchFamily="34" charset="0"/>
                <a:cs typeface="Arial" panose="020B0604020202020204" pitchFamily="34" charset="0"/>
              </a:rPr>
              <a:t>he </a:t>
            </a:r>
            <a:r>
              <a:rPr lang="en-US" sz="3499" dirty="0">
                <a:solidFill>
                  <a:srgbClr val="80561B"/>
                </a:solidFill>
                <a:latin typeface="Arial" panose="020B0604020202020204" pitchFamily="34" charset="0"/>
                <a:cs typeface="Arial" panose="020B0604020202020204" pitchFamily="34" charset="0"/>
              </a:rPr>
              <a:t>graphic can be used on social media or in presentations at universities. Distribute to student chapters in your region or use this information to help </a:t>
            </a:r>
            <a:r>
              <a:rPr lang="en-US" sz="3499" dirty="0" smtClean="0">
                <a:solidFill>
                  <a:srgbClr val="80561B"/>
                </a:solidFill>
                <a:latin typeface="Arial" panose="020B0604020202020204" pitchFamily="34" charset="0"/>
                <a:cs typeface="Arial" panose="020B0604020202020204" pitchFamily="34" charset="0"/>
              </a:rPr>
              <a:t>jump-start </a:t>
            </a:r>
            <a:r>
              <a:rPr lang="en-US" sz="3499" dirty="0">
                <a:solidFill>
                  <a:srgbClr val="80561B"/>
                </a:solidFill>
                <a:latin typeface="Arial" panose="020B0604020202020204" pitchFamily="34" charset="0"/>
                <a:cs typeface="Arial" panose="020B0604020202020204" pitchFamily="34" charset="0"/>
              </a:rPr>
              <a:t>student chapters.</a:t>
            </a:r>
          </a:p>
        </p:txBody>
      </p:sp>
      <p:grpSp>
        <p:nvGrpSpPr>
          <p:cNvPr id="8" name="Group 7"/>
          <p:cNvGrpSpPr/>
          <p:nvPr/>
        </p:nvGrpSpPr>
        <p:grpSpPr>
          <a:xfrm>
            <a:off x="304800" y="371685"/>
            <a:ext cx="1657880" cy="1716526"/>
            <a:chOff x="9848320" y="6006429"/>
            <a:chExt cx="1657880" cy="1716526"/>
          </a:xfrm>
        </p:grpSpPr>
        <p:sp>
          <p:nvSpPr>
            <p:cNvPr id="9" name="TextBox 8"/>
            <p:cNvSpPr txBox="1"/>
            <p:nvPr/>
          </p:nvSpPr>
          <p:spPr>
            <a:xfrm>
              <a:off x="9906000" y="6153295"/>
              <a:ext cx="1600200" cy="1569660"/>
            </a:xfrm>
            <a:prstGeom prst="rect">
              <a:avLst/>
            </a:prstGeom>
            <a:noFill/>
          </p:spPr>
          <p:txBody>
            <a:bodyPr wrap="square" rtlCol="0">
              <a:spAutoFit/>
            </a:bodyPr>
            <a:lstStyle/>
            <a:p>
              <a:pPr algn="ctr"/>
              <a:r>
                <a:rPr lang="en-US" sz="9600" dirty="0">
                  <a:solidFill>
                    <a:srgbClr val="9C7D0D"/>
                  </a:solidFill>
                  <a:latin typeface="Trailmade" panose="00000500000000000000" pitchFamily="50" charset="0"/>
                </a:rPr>
                <a:t>4</a:t>
              </a:r>
            </a:p>
          </p:txBody>
        </p:sp>
        <p:sp>
          <p:nvSpPr>
            <p:cNvPr id="10" name="Oval 9"/>
            <p:cNvSpPr/>
            <p:nvPr/>
          </p:nvSpPr>
          <p:spPr>
            <a:xfrm>
              <a:off x="9848320" y="6006429"/>
              <a:ext cx="1657880" cy="1680209"/>
            </a:xfrm>
            <a:prstGeom prst="ellipse">
              <a:avLst/>
            </a:prstGeom>
            <a:noFill/>
            <a:ln w="57150">
              <a:solidFill>
                <a:srgbClr val="9C7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828754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224"/>
            <a:ext cx="18288000" cy="9786551"/>
          </a:xfrm>
          <a:prstGeom prst="rect">
            <a:avLst/>
          </a:prstGeom>
        </p:spPr>
      </p:pic>
    </p:spTree>
    <p:extLst>
      <p:ext uri="{BB962C8B-B14F-4D97-AF65-F5344CB8AC3E}">
        <p14:creationId xmlns:p14="http://schemas.microsoft.com/office/powerpoint/2010/main" val="42331244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9182100"/>
            <a:ext cx="9753600" cy="110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692" y="3727091"/>
            <a:ext cx="7543800" cy="63022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 y="190500"/>
            <a:ext cx="8229600" cy="3590622"/>
          </a:xfrm>
          <a:prstGeom prst="rect">
            <a:avLst/>
          </a:prstGeom>
        </p:spPr>
      </p:pic>
      <p:sp>
        <p:nvSpPr>
          <p:cNvPr id="4" name="Rectangle 3"/>
          <p:cNvSpPr/>
          <p:nvPr/>
        </p:nvSpPr>
        <p:spPr>
          <a:xfrm>
            <a:off x="732692" y="3063931"/>
            <a:ext cx="4106008" cy="717191"/>
          </a:xfrm>
          <a:prstGeom prst="rect">
            <a:avLst/>
          </a:prstGeom>
          <a:solidFill>
            <a:srgbClr val="92D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038600" y="5310374"/>
            <a:ext cx="6019800" cy="523220"/>
          </a:xfrm>
          <a:prstGeom prst="rect">
            <a:avLst/>
          </a:prstGeom>
          <a:noFill/>
        </p:spPr>
        <p:txBody>
          <a:bodyPr wrap="square" rtlCol="0">
            <a:spAutoFit/>
          </a:bodyPr>
          <a:lstStyle/>
          <a:p>
            <a:pPr algn="ctr"/>
            <a:r>
              <a:rPr lang="en-US" sz="2800" dirty="0" smtClean="0">
                <a:solidFill>
                  <a:srgbClr val="92D050"/>
                </a:solidFill>
                <a:latin typeface="Arial" panose="020B0604020202020204" pitchFamily="34" charset="0"/>
                <a:cs typeface="Arial" panose="020B0604020202020204" pitchFamily="34" charset="0"/>
              </a:rPr>
              <a:t>New flyers and graphics </a:t>
            </a:r>
            <a:r>
              <a:rPr lang="en-US" sz="2800" dirty="0">
                <a:solidFill>
                  <a:srgbClr val="92D050"/>
                </a:solidFill>
                <a:latin typeface="Arial" panose="020B0604020202020204" pitchFamily="34" charset="0"/>
                <a:cs typeface="Arial" panose="020B0604020202020204" pitchFamily="34" charset="0"/>
              </a:rPr>
              <a:t>h</a:t>
            </a:r>
            <a:r>
              <a:rPr lang="en-US" sz="2800" dirty="0" smtClean="0">
                <a:solidFill>
                  <a:srgbClr val="92D050"/>
                </a:solidFill>
                <a:latin typeface="Arial" panose="020B0604020202020204" pitchFamily="34" charset="0"/>
                <a:cs typeface="Arial" panose="020B0604020202020204" pitchFamily="34" charset="0"/>
              </a:rPr>
              <a:t>ere! </a:t>
            </a:r>
            <a:endParaRPr lang="en-US" sz="2800" dirty="0">
              <a:solidFill>
                <a:srgbClr val="92D050"/>
              </a:solidFill>
              <a:latin typeface="Arial" panose="020B0604020202020204" pitchFamily="34" charset="0"/>
              <a:cs typeface="Arial" panose="020B0604020202020204" pitchFamily="34" charset="0"/>
            </a:endParaRPr>
          </a:p>
        </p:txBody>
      </p:sp>
      <p:sp>
        <p:nvSpPr>
          <p:cNvPr id="7" name="Curved Up Arrow 6"/>
          <p:cNvSpPr/>
          <p:nvPr/>
        </p:nvSpPr>
        <p:spPr>
          <a:xfrm rot="2934166" flipH="1" flipV="1">
            <a:off x="5241681" y="2994509"/>
            <a:ext cx="2631831" cy="1573223"/>
          </a:xfrm>
          <a:prstGeom prst="curvedUp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3115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276" y="490557"/>
            <a:ext cx="8229600" cy="1143000"/>
          </a:xfrm>
        </p:spPr>
        <p:txBody>
          <a:bodyPr/>
          <a:lstStyle/>
          <a:p>
            <a:r>
              <a:rPr lang="en-US" dirty="0" smtClean="0">
                <a:latin typeface="Arial" panose="020B0604020202020204" pitchFamily="34" charset="0"/>
                <a:cs typeface="Arial" panose="020B0604020202020204" pitchFamily="34" charset="0"/>
              </a:rPr>
              <a:t>Our Staff</a:t>
            </a:r>
            <a:endParaRPr lang="en-US" dirty="0">
              <a:latin typeface="Arial" panose="020B0604020202020204" pitchFamily="34" charset="0"/>
              <a:cs typeface="Arial" panose="020B0604020202020204" pitchFamily="34" charset="0"/>
            </a:endParaRPr>
          </a:p>
        </p:txBody>
      </p:sp>
      <p:pic>
        <p:nvPicPr>
          <p:cNvPr id="4" name="Picture Placeholder 27"/>
          <p:cNvPicPr>
            <a:picLocks noChangeAspect="1"/>
          </p:cNvPicPr>
          <p:nvPr/>
        </p:nvPicPr>
        <p:blipFill>
          <a:blip r:embed="rId3">
            <a:extLst>
              <a:ext uri="{28A0092B-C50C-407E-A947-70E740481C1C}">
                <a14:useLocalDpi xmlns:a14="http://schemas.microsoft.com/office/drawing/2010/main" val="0"/>
              </a:ext>
            </a:extLst>
          </a:blip>
          <a:srcRect l="1119" r="1119"/>
          <a:stretch>
            <a:fillRect/>
          </a:stretch>
        </p:blipFill>
        <p:spPr>
          <a:xfrm>
            <a:off x="8425199" y="1872918"/>
            <a:ext cx="2636568" cy="2697045"/>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pic>
      <p:pic>
        <p:nvPicPr>
          <p:cNvPr id="5" name="Picture Placeholder 31"/>
          <p:cNvPicPr>
            <a:picLocks noChangeAspect="1"/>
          </p:cNvPicPr>
          <p:nvPr/>
        </p:nvPicPr>
        <p:blipFill>
          <a:blip r:embed="rId4" cstate="print">
            <a:extLst>
              <a:ext uri="{28A0092B-C50C-407E-A947-70E740481C1C}">
                <a14:useLocalDpi xmlns:a14="http://schemas.microsoft.com/office/drawing/2010/main" val="0"/>
              </a:ext>
            </a:extLst>
          </a:blip>
          <a:srcRect l="1139" r="1139"/>
          <a:stretch>
            <a:fillRect/>
          </a:stretch>
        </p:blipFill>
        <p:spPr>
          <a:xfrm>
            <a:off x="8192093" y="5905500"/>
            <a:ext cx="2693893" cy="2755684"/>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pic>
      <p:pic>
        <p:nvPicPr>
          <p:cNvPr id="6" name="Picture Placeholder 26"/>
          <p:cNvPicPr>
            <a:picLocks noChangeAspect="1"/>
          </p:cNvPicPr>
          <p:nvPr/>
        </p:nvPicPr>
        <p:blipFill>
          <a:blip r:embed="rId5" cstate="print">
            <a:extLst>
              <a:ext uri="{28A0092B-C50C-407E-A947-70E740481C1C}">
                <a14:useLocalDpi xmlns:a14="http://schemas.microsoft.com/office/drawing/2010/main" val="0"/>
              </a:ext>
            </a:extLst>
          </a:blip>
          <a:srcRect l="1119" r="1119"/>
          <a:stretch>
            <a:fillRect/>
          </a:stretch>
        </p:blipFill>
        <p:spPr>
          <a:xfrm>
            <a:off x="4458237" y="1937312"/>
            <a:ext cx="2688771" cy="2750445"/>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pic>
      <p:pic>
        <p:nvPicPr>
          <p:cNvPr id="7" name="Picture Placeholder 28"/>
          <p:cNvPicPr>
            <a:picLocks noChangeAspect="1"/>
          </p:cNvPicPr>
          <p:nvPr/>
        </p:nvPicPr>
        <p:blipFill>
          <a:blip r:embed="rId6" cstate="print">
            <a:extLst>
              <a:ext uri="{28A0092B-C50C-407E-A947-70E740481C1C}">
                <a14:useLocalDpi xmlns:a14="http://schemas.microsoft.com/office/drawing/2010/main" val="0"/>
              </a:ext>
            </a:extLst>
          </a:blip>
          <a:srcRect l="1139" r="1139"/>
          <a:stretch>
            <a:fillRect/>
          </a:stretch>
        </p:blipFill>
        <p:spPr>
          <a:xfrm>
            <a:off x="12305413" y="1869286"/>
            <a:ext cx="2688770" cy="2750445"/>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pic>
      <p:pic>
        <p:nvPicPr>
          <p:cNvPr id="8" name="Picture Placeholder 32"/>
          <p:cNvPicPr>
            <a:picLocks noChangeAspect="1"/>
          </p:cNvPicPr>
          <p:nvPr/>
        </p:nvPicPr>
        <p:blipFill>
          <a:blip r:embed="rId7" cstate="print">
            <a:extLst>
              <a:ext uri="{28A0092B-C50C-407E-A947-70E740481C1C}">
                <a14:useLocalDpi xmlns:a14="http://schemas.microsoft.com/office/drawing/2010/main" val="0"/>
              </a:ext>
            </a:extLst>
          </a:blip>
          <a:srcRect l="1119" r="1119"/>
          <a:stretch>
            <a:fillRect/>
          </a:stretch>
        </p:blipFill>
        <p:spPr>
          <a:xfrm>
            <a:off x="4587924" y="5981700"/>
            <a:ext cx="2685040" cy="2746628"/>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pic>
      <p:pic>
        <p:nvPicPr>
          <p:cNvPr id="10" name="Picture Placeholder 29"/>
          <p:cNvPicPr>
            <a:picLocks noChangeAspect="1"/>
          </p:cNvPicPr>
          <p:nvPr/>
        </p:nvPicPr>
        <p:blipFill>
          <a:blip r:embed="rId8" cstate="print">
            <a:extLst>
              <a:ext uri="{28A0092B-C50C-407E-A947-70E740481C1C}">
                <a14:useLocalDpi xmlns:a14="http://schemas.microsoft.com/office/drawing/2010/main" val="0"/>
              </a:ext>
            </a:extLst>
          </a:blip>
          <a:srcRect l="1119" r="1119"/>
          <a:stretch>
            <a:fillRect/>
          </a:stretch>
        </p:blipFill>
        <p:spPr>
          <a:xfrm>
            <a:off x="745245" y="2012637"/>
            <a:ext cx="2688771" cy="2750445"/>
          </a:xfrm>
          <a:custGeom>
            <a:avLst/>
            <a:gdLst>
              <a:gd name="connsiteX0" fmla="*/ 785953 w 1571906"/>
              <a:gd name="connsiteY0" fmla="*/ 0 h 1571906"/>
              <a:gd name="connsiteX1" fmla="*/ 1571906 w 1571906"/>
              <a:gd name="connsiteY1" fmla="*/ 785953 h 1571906"/>
              <a:gd name="connsiteX2" fmla="*/ 785953 w 1571906"/>
              <a:gd name="connsiteY2" fmla="*/ 1571906 h 1571906"/>
              <a:gd name="connsiteX3" fmla="*/ 0 w 1571906"/>
              <a:gd name="connsiteY3" fmla="*/ 785953 h 1571906"/>
              <a:gd name="connsiteX4" fmla="*/ 785953 w 1571906"/>
              <a:gd name="connsiteY4" fmla="*/ 0 h 1571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906" h="1571906">
                <a:moveTo>
                  <a:pt x="785953" y="0"/>
                </a:moveTo>
                <a:cubicBezTo>
                  <a:pt x="1220023" y="0"/>
                  <a:pt x="1571906" y="351883"/>
                  <a:pt x="1571906" y="785953"/>
                </a:cubicBezTo>
                <a:cubicBezTo>
                  <a:pt x="1571906" y="1220023"/>
                  <a:pt x="1220023" y="1571906"/>
                  <a:pt x="785953" y="1571906"/>
                </a:cubicBezTo>
                <a:cubicBezTo>
                  <a:pt x="351883" y="1571906"/>
                  <a:pt x="0" y="1220023"/>
                  <a:pt x="0" y="785953"/>
                </a:cubicBezTo>
                <a:cubicBezTo>
                  <a:pt x="0" y="351883"/>
                  <a:pt x="351883" y="0"/>
                  <a:pt x="785953" y="0"/>
                </a:cubicBezTo>
                <a:close/>
              </a:path>
            </a:pathLst>
          </a:custGeom>
        </p:spPr>
      </p:pic>
      <p:sp>
        <p:nvSpPr>
          <p:cNvPr id="11" name="Text Placeholder 3"/>
          <p:cNvSpPr txBox="1">
            <a:spLocks/>
          </p:cNvSpPr>
          <p:nvPr/>
        </p:nvSpPr>
        <p:spPr bwMode="auto">
          <a:xfrm>
            <a:off x="7955227" y="4624303"/>
            <a:ext cx="3541967" cy="1158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6633"/>
                </a:solidFill>
                <a:latin typeface="Helvetica" pitchFamily="34" charset="0"/>
              </a:defRPr>
            </a:lvl1pPr>
            <a:lvl2pPr marL="800100" indent="-342900">
              <a:spcBef>
                <a:spcPct val="20000"/>
              </a:spcBef>
              <a:buChar char="–"/>
              <a:defRPr sz="2800">
                <a:solidFill>
                  <a:srgbClr val="996633"/>
                </a:solidFill>
                <a:latin typeface="Helvetica" pitchFamily="34" charset="0"/>
              </a:defRPr>
            </a:lvl2pPr>
            <a:lvl3pPr marL="1143000" indent="-228600">
              <a:spcBef>
                <a:spcPct val="20000"/>
              </a:spcBef>
              <a:buChar char="•"/>
              <a:defRPr sz="2400">
                <a:solidFill>
                  <a:srgbClr val="996633"/>
                </a:solidFill>
                <a:latin typeface="Helvetica" pitchFamily="34" charset="0"/>
              </a:defRPr>
            </a:lvl3pPr>
            <a:lvl4pPr marL="1600200" indent="-228600">
              <a:spcBef>
                <a:spcPct val="20000"/>
              </a:spcBef>
              <a:buChar char="–"/>
              <a:defRPr sz="2000">
                <a:solidFill>
                  <a:srgbClr val="996633"/>
                </a:solidFill>
                <a:latin typeface="Helvetica" pitchFamily="34" charset="0"/>
              </a:defRPr>
            </a:lvl4pPr>
            <a:lvl5pPr marL="2057400" indent="-228600">
              <a:spcBef>
                <a:spcPct val="20000"/>
              </a:spcBef>
              <a:buChar char="»"/>
              <a:defRPr sz="2000">
                <a:solidFill>
                  <a:srgbClr val="996633"/>
                </a:solidFill>
                <a:latin typeface="Helvetica" pitchFamily="34" charset="0"/>
              </a:defRPr>
            </a:lvl5pPr>
            <a:lvl6pPr marL="2514600" indent="-228600" eaLnBrk="0" fontAlgn="base" hangingPunct="0">
              <a:spcBef>
                <a:spcPct val="20000"/>
              </a:spcBef>
              <a:spcAft>
                <a:spcPct val="0"/>
              </a:spcAft>
              <a:buChar char="»"/>
              <a:defRPr sz="2000">
                <a:solidFill>
                  <a:srgbClr val="996633"/>
                </a:solidFill>
                <a:latin typeface="Helvetica" pitchFamily="34" charset="0"/>
              </a:defRPr>
            </a:lvl6pPr>
            <a:lvl7pPr marL="2971800" indent="-228600" eaLnBrk="0" fontAlgn="base" hangingPunct="0">
              <a:spcBef>
                <a:spcPct val="20000"/>
              </a:spcBef>
              <a:spcAft>
                <a:spcPct val="0"/>
              </a:spcAft>
              <a:buChar char="»"/>
              <a:defRPr sz="2000">
                <a:solidFill>
                  <a:srgbClr val="996633"/>
                </a:solidFill>
                <a:latin typeface="Helvetica" pitchFamily="34" charset="0"/>
              </a:defRPr>
            </a:lvl7pPr>
            <a:lvl8pPr marL="3429000" indent="-228600" eaLnBrk="0" fontAlgn="base" hangingPunct="0">
              <a:spcBef>
                <a:spcPct val="20000"/>
              </a:spcBef>
              <a:spcAft>
                <a:spcPct val="0"/>
              </a:spcAft>
              <a:buChar char="»"/>
              <a:defRPr sz="2000">
                <a:solidFill>
                  <a:srgbClr val="996633"/>
                </a:solidFill>
                <a:latin typeface="Helvetica" pitchFamily="34" charset="0"/>
              </a:defRPr>
            </a:lvl8pPr>
            <a:lvl9pPr marL="3886200" indent="-228600" eaLnBrk="0" fontAlgn="base" hangingPunct="0">
              <a:spcBef>
                <a:spcPct val="20000"/>
              </a:spcBef>
              <a:spcAft>
                <a:spcPct val="0"/>
              </a:spcAft>
              <a:buChar char="»"/>
              <a:defRPr sz="2000">
                <a:solidFill>
                  <a:srgbClr val="996633"/>
                </a:solidFill>
                <a:latin typeface="Helvetica" pitchFamily="34" charset="0"/>
              </a:defRPr>
            </a:lvl9pPr>
          </a:lstStyle>
          <a:p>
            <a:pPr algn="ctr" eaLnBrk="1" hangingPunct="1">
              <a:lnSpc>
                <a:spcPct val="90000"/>
              </a:lnSpc>
              <a:spcBef>
                <a:spcPts val="1000"/>
              </a:spcBef>
              <a:buClr>
                <a:srgbClr val="008080"/>
              </a:buClr>
              <a:buFont typeface="Open Sans" panose="020B0606030504020204" pitchFamily="34" charset="0"/>
              <a:buNone/>
            </a:pPr>
            <a:r>
              <a:rPr lang="en-US" altLang="en-US" sz="2400" dirty="0">
                <a:solidFill>
                  <a:srgbClr val="80561B"/>
                </a:solidFill>
                <a:latin typeface="Arial" panose="020B0604020202020204" pitchFamily="34" charset="0"/>
                <a:ea typeface="Roboto Lt" pitchFamily="2" charset="0"/>
                <a:cs typeface="Arial" panose="020B0604020202020204" pitchFamily="34" charset="0"/>
              </a:rPr>
              <a:t>Annie Binder             </a:t>
            </a:r>
            <a:r>
              <a:rPr lang="en-US" altLang="en-US" sz="2400" dirty="0" smtClean="0">
                <a:solidFill>
                  <a:srgbClr val="80561B"/>
                </a:solidFill>
                <a:latin typeface="Arial" panose="020B0604020202020204" pitchFamily="34" charset="0"/>
                <a:ea typeface="Roboto Lt" pitchFamily="2" charset="0"/>
                <a:cs typeface="Arial" panose="020B0604020202020204" pitchFamily="34" charset="0"/>
              </a:rPr>
              <a:t>       Director </a:t>
            </a:r>
            <a:r>
              <a:rPr lang="en-US" altLang="en-US" sz="2400" dirty="0">
                <a:solidFill>
                  <a:srgbClr val="80561B"/>
                </a:solidFill>
                <a:latin typeface="Arial" panose="020B0604020202020204" pitchFamily="34" charset="0"/>
                <a:ea typeface="Roboto Lt" pitchFamily="2" charset="0"/>
                <a:cs typeface="Arial" panose="020B0604020202020204" pitchFamily="34" charset="0"/>
              </a:rPr>
              <a:t>of </a:t>
            </a:r>
            <a:r>
              <a:rPr lang="en-US" altLang="en-US" sz="2400" dirty="0" smtClean="0">
                <a:solidFill>
                  <a:srgbClr val="80561B"/>
                </a:solidFill>
                <a:latin typeface="Arial" panose="020B0604020202020204" pitchFamily="34" charset="0"/>
                <a:ea typeface="Roboto Lt" pitchFamily="2" charset="0"/>
                <a:cs typeface="Arial" panose="020B0604020202020204" pitchFamily="34" charset="0"/>
              </a:rPr>
              <a:t>Publications/Editor</a:t>
            </a:r>
            <a:endParaRPr lang="en-US" altLang="en-US" sz="2400" dirty="0">
              <a:solidFill>
                <a:srgbClr val="80561B"/>
              </a:solidFill>
              <a:latin typeface="Arial" panose="020B0604020202020204" pitchFamily="34" charset="0"/>
              <a:ea typeface="Roboto Lt" pitchFamily="2" charset="0"/>
              <a:cs typeface="Arial" panose="020B0604020202020204" pitchFamily="34" charset="0"/>
            </a:endParaRPr>
          </a:p>
          <a:p>
            <a:pPr eaLnBrk="1" hangingPunct="1">
              <a:lnSpc>
                <a:spcPct val="90000"/>
              </a:lnSpc>
              <a:spcBef>
                <a:spcPts val="1000"/>
              </a:spcBef>
              <a:buClr>
                <a:srgbClr val="008080"/>
              </a:buClr>
              <a:buFont typeface="Open Sans" panose="020B0606030504020204" pitchFamily="34" charset="0"/>
              <a:buNone/>
            </a:pPr>
            <a:r>
              <a:rPr lang="en-US" altLang="en-US" sz="1400" dirty="0">
                <a:solidFill>
                  <a:srgbClr val="80561B"/>
                </a:solidFill>
                <a:latin typeface="Arial" panose="020B0604020202020204" pitchFamily="34" charset="0"/>
                <a:ea typeface="Roboto Lt" pitchFamily="2" charset="0"/>
                <a:cs typeface="Arial" panose="020B0604020202020204" pitchFamily="34" charset="0"/>
              </a:rPr>
              <a:t/>
            </a:r>
            <a:br>
              <a:rPr lang="en-US" altLang="en-US" sz="1400" dirty="0">
                <a:solidFill>
                  <a:srgbClr val="80561B"/>
                </a:solidFill>
                <a:latin typeface="Arial" panose="020B0604020202020204" pitchFamily="34" charset="0"/>
                <a:ea typeface="Roboto Lt" pitchFamily="2" charset="0"/>
                <a:cs typeface="Arial" panose="020B0604020202020204" pitchFamily="34" charset="0"/>
              </a:rPr>
            </a:br>
            <a:r>
              <a:rPr lang="en-US" altLang="en-US" sz="1400" dirty="0">
                <a:solidFill>
                  <a:srgbClr val="80561B"/>
                </a:solidFill>
                <a:latin typeface="Arial" panose="020B0604020202020204" pitchFamily="34" charset="0"/>
                <a:ea typeface="Roboto Lt" pitchFamily="2" charset="0"/>
                <a:cs typeface="Arial" panose="020B0604020202020204" pitchFamily="34" charset="0"/>
              </a:rPr>
              <a:t> </a:t>
            </a:r>
          </a:p>
          <a:p>
            <a:pPr eaLnBrk="1" hangingPunct="1">
              <a:lnSpc>
                <a:spcPct val="90000"/>
              </a:lnSpc>
              <a:spcBef>
                <a:spcPts val="1000"/>
              </a:spcBef>
              <a:buClr>
                <a:srgbClr val="008080"/>
              </a:buClr>
              <a:buFont typeface="Open Sans" panose="020B0606030504020204" pitchFamily="34" charset="0"/>
              <a:buNone/>
            </a:pPr>
            <a:endParaRPr lang="en-US" altLang="en-US" sz="2000" dirty="0">
              <a:solidFill>
                <a:srgbClr val="80561B"/>
              </a:solidFill>
              <a:latin typeface="Arial" panose="020B0604020202020204" pitchFamily="34" charset="0"/>
              <a:ea typeface="Roboto Lt" pitchFamily="2" charset="0"/>
              <a:cs typeface="Arial" panose="020B0604020202020204" pitchFamily="34" charset="0"/>
            </a:endParaRPr>
          </a:p>
        </p:txBody>
      </p:sp>
      <p:sp>
        <p:nvSpPr>
          <p:cNvPr id="12" name="Text Placeholder 3"/>
          <p:cNvSpPr txBox="1">
            <a:spLocks/>
          </p:cNvSpPr>
          <p:nvPr/>
        </p:nvSpPr>
        <p:spPr bwMode="auto">
          <a:xfrm>
            <a:off x="11442864" y="4638133"/>
            <a:ext cx="4413867"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6633"/>
                </a:solidFill>
                <a:latin typeface="Helvetica" pitchFamily="34" charset="0"/>
              </a:defRPr>
            </a:lvl1pPr>
            <a:lvl2pPr marL="800100" indent="-342900">
              <a:spcBef>
                <a:spcPct val="20000"/>
              </a:spcBef>
              <a:buChar char="–"/>
              <a:defRPr sz="2800">
                <a:solidFill>
                  <a:srgbClr val="996633"/>
                </a:solidFill>
                <a:latin typeface="Helvetica" pitchFamily="34" charset="0"/>
              </a:defRPr>
            </a:lvl2pPr>
            <a:lvl3pPr marL="1143000" indent="-228600">
              <a:spcBef>
                <a:spcPct val="20000"/>
              </a:spcBef>
              <a:buChar char="•"/>
              <a:defRPr sz="2400">
                <a:solidFill>
                  <a:srgbClr val="996633"/>
                </a:solidFill>
                <a:latin typeface="Helvetica" pitchFamily="34" charset="0"/>
              </a:defRPr>
            </a:lvl3pPr>
            <a:lvl4pPr marL="1600200" indent="-228600">
              <a:spcBef>
                <a:spcPct val="20000"/>
              </a:spcBef>
              <a:buChar char="–"/>
              <a:defRPr sz="2000">
                <a:solidFill>
                  <a:srgbClr val="996633"/>
                </a:solidFill>
                <a:latin typeface="Helvetica" pitchFamily="34" charset="0"/>
              </a:defRPr>
            </a:lvl4pPr>
            <a:lvl5pPr marL="2057400" indent="-228600">
              <a:spcBef>
                <a:spcPct val="20000"/>
              </a:spcBef>
              <a:buChar char="»"/>
              <a:defRPr sz="2000">
                <a:solidFill>
                  <a:srgbClr val="996633"/>
                </a:solidFill>
                <a:latin typeface="Helvetica" pitchFamily="34" charset="0"/>
              </a:defRPr>
            </a:lvl5pPr>
            <a:lvl6pPr marL="2514600" indent="-228600" eaLnBrk="0" fontAlgn="base" hangingPunct="0">
              <a:spcBef>
                <a:spcPct val="20000"/>
              </a:spcBef>
              <a:spcAft>
                <a:spcPct val="0"/>
              </a:spcAft>
              <a:buChar char="»"/>
              <a:defRPr sz="2000">
                <a:solidFill>
                  <a:srgbClr val="996633"/>
                </a:solidFill>
                <a:latin typeface="Helvetica" pitchFamily="34" charset="0"/>
              </a:defRPr>
            </a:lvl6pPr>
            <a:lvl7pPr marL="2971800" indent="-228600" eaLnBrk="0" fontAlgn="base" hangingPunct="0">
              <a:spcBef>
                <a:spcPct val="20000"/>
              </a:spcBef>
              <a:spcAft>
                <a:spcPct val="0"/>
              </a:spcAft>
              <a:buChar char="»"/>
              <a:defRPr sz="2000">
                <a:solidFill>
                  <a:srgbClr val="996633"/>
                </a:solidFill>
                <a:latin typeface="Helvetica" pitchFamily="34" charset="0"/>
              </a:defRPr>
            </a:lvl7pPr>
            <a:lvl8pPr marL="3429000" indent="-228600" eaLnBrk="0" fontAlgn="base" hangingPunct="0">
              <a:spcBef>
                <a:spcPct val="20000"/>
              </a:spcBef>
              <a:spcAft>
                <a:spcPct val="0"/>
              </a:spcAft>
              <a:buChar char="»"/>
              <a:defRPr sz="2000">
                <a:solidFill>
                  <a:srgbClr val="996633"/>
                </a:solidFill>
                <a:latin typeface="Helvetica" pitchFamily="34" charset="0"/>
              </a:defRPr>
            </a:lvl8pPr>
            <a:lvl9pPr marL="3886200" indent="-228600" eaLnBrk="0" fontAlgn="base" hangingPunct="0">
              <a:spcBef>
                <a:spcPct val="20000"/>
              </a:spcBef>
              <a:spcAft>
                <a:spcPct val="0"/>
              </a:spcAft>
              <a:buChar char="»"/>
              <a:defRPr sz="2000">
                <a:solidFill>
                  <a:srgbClr val="996633"/>
                </a:solidFill>
                <a:latin typeface="Helvetica" pitchFamily="34" charset="0"/>
              </a:defRPr>
            </a:lvl9pPr>
          </a:lstStyle>
          <a:p>
            <a:pPr algn="ctr">
              <a:lnSpc>
                <a:spcPct val="90000"/>
              </a:lnSpc>
              <a:spcBef>
                <a:spcPts val="1000"/>
              </a:spcBef>
              <a:buClr>
                <a:srgbClr val="008080"/>
              </a:buClr>
              <a:buNone/>
            </a:pPr>
            <a:r>
              <a:rPr lang="en-US" altLang="en-US" sz="2400" dirty="0" smtClean="0">
                <a:solidFill>
                  <a:srgbClr val="80561B"/>
                </a:solidFill>
                <a:latin typeface="Arial" panose="020B0604020202020204" pitchFamily="34" charset="0"/>
                <a:ea typeface="Roboto Lt" pitchFamily="2" charset="0"/>
                <a:cs typeface="Arial" panose="020B0604020202020204" pitchFamily="34" charset="0"/>
              </a:rPr>
              <a:t>Erika Crady         </a:t>
            </a:r>
            <a:br>
              <a:rPr lang="en-US" altLang="en-US" sz="2400" dirty="0" smtClean="0">
                <a:solidFill>
                  <a:srgbClr val="80561B"/>
                </a:solidFill>
                <a:latin typeface="Arial" panose="020B0604020202020204" pitchFamily="34" charset="0"/>
                <a:ea typeface="Roboto Lt" pitchFamily="2" charset="0"/>
                <a:cs typeface="Arial" panose="020B0604020202020204" pitchFamily="34" charset="0"/>
              </a:rPr>
            </a:br>
            <a:r>
              <a:rPr lang="en-US" altLang="en-US" sz="2400" dirty="0" smtClean="0">
                <a:solidFill>
                  <a:srgbClr val="80561B"/>
                </a:solidFill>
                <a:latin typeface="Arial" panose="020B0604020202020204" pitchFamily="34" charset="0"/>
                <a:ea typeface="Roboto Lt" pitchFamily="2" charset="0"/>
                <a:cs typeface="Arial" panose="020B0604020202020204" pitchFamily="34" charset="0"/>
              </a:rPr>
              <a:t>Membership and Chapter Coordinator</a:t>
            </a:r>
            <a:r>
              <a:rPr lang="en-US" altLang="en-US" sz="1600" dirty="0">
                <a:solidFill>
                  <a:srgbClr val="80561B"/>
                </a:solidFill>
                <a:latin typeface="Arial" panose="020B0604020202020204" pitchFamily="34" charset="0"/>
                <a:ea typeface="Roboto Lt" pitchFamily="2" charset="0"/>
                <a:cs typeface="Arial" panose="020B0604020202020204" pitchFamily="34" charset="0"/>
              </a:rPr>
              <a:t/>
            </a:r>
            <a:br>
              <a:rPr lang="en-US" altLang="en-US" sz="1600" dirty="0">
                <a:solidFill>
                  <a:srgbClr val="80561B"/>
                </a:solidFill>
                <a:latin typeface="Arial" panose="020B0604020202020204" pitchFamily="34" charset="0"/>
                <a:ea typeface="Roboto Lt" pitchFamily="2" charset="0"/>
                <a:cs typeface="Arial" panose="020B0604020202020204" pitchFamily="34" charset="0"/>
              </a:rPr>
            </a:br>
            <a:r>
              <a:rPr lang="en-US" altLang="en-US" sz="1600" dirty="0">
                <a:solidFill>
                  <a:srgbClr val="80561B"/>
                </a:solidFill>
                <a:latin typeface="Arial" panose="020B0604020202020204" pitchFamily="34" charset="0"/>
                <a:ea typeface="Roboto Lt" pitchFamily="2" charset="0"/>
                <a:cs typeface="Arial" panose="020B0604020202020204" pitchFamily="34" charset="0"/>
              </a:rPr>
              <a:t> </a:t>
            </a:r>
          </a:p>
          <a:p>
            <a:pPr>
              <a:lnSpc>
                <a:spcPct val="90000"/>
              </a:lnSpc>
              <a:spcBef>
                <a:spcPts val="1000"/>
              </a:spcBef>
              <a:buClr>
                <a:srgbClr val="008080"/>
              </a:buClr>
              <a:buNone/>
            </a:pPr>
            <a:endParaRPr lang="en-US" altLang="en-US" sz="2400" dirty="0">
              <a:solidFill>
                <a:srgbClr val="80561B"/>
              </a:solidFill>
              <a:latin typeface="Arial" panose="020B0604020202020204" pitchFamily="34" charset="0"/>
              <a:ea typeface="Roboto Lt" pitchFamily="2" charset="0"/>
              <a:cs typeface="Arial" panose="020B0604020202020204" pitchFamily="34" charset="0"/>
            </a:endParaRPr>
          </a:p>
          <a:p>
            <a:pPr algn="ctr" eaLnBrk="1" hangingPunct="1">
              <a:spcBef>
                <a:spcPts val="1000"/>
              </a:spcBef>
              <a:buClr>
                <a:srgbClr val="008080"/>
              </a:buClr>
              <a:buFont typeface="Open Sans" panose="020B0606030504020204" pitchFamily="34" charset="0"/>
              <a:buNone/>
            </a:pPr>
            <a:r>
              <a:rPr lang="en-US" altLang="en-US" sz="1400" dirty="0">
                <a:solidFill>
                  <a:srgbClr val="80561B"/>
                </a:solidFill>
                <a:latin typeface="Arial" panose="020B0604020202020204" pitchFamily="34" charset="0"/>
                <a:ea typeface="Roboto Lt" pitchFamily="2" charset="0"/>
                <a:cs typeface="Arial" panose="020B0604020202020204" pitchFamily="34" charset="0"/>
              </a:rPr>
              <a:t/>
            </a:r>
            <a:br>
              <a:rPr lang="en-US" altLang="en-US" sz="1400" dirty="0">
                <a:solidFill>
                  <a:srgbClr val="80561B"/>
                </a:solidFill>
                <a:latin typeface="Arial" panose="020B0604020202020204" pitchFamily="34" charset="0"/>
                <a:ea typeface="Roboto Lt" pitchFamily="2" charset="0"/>
                <a:cs typeface="Arial" panose="020B0604020202020204" pitchFamily="34" charset="0"/>
              </a:rPr>
            </a:br>
            <a:r>
              <a:rPr lang="en-US" altLang="en-US" sz="1400" dirty="0">
                <a:solidFill>
                  <a:srgbClr val="80561B"/>
                </a:solidFill>
                <a:latin typeface="Arial" panose="020B0604020202020204" pitchFamily="34" charset="0"/>
                <a:ea typeface="Roboto Lt" pitchFamily="2" charset="0"/>
                <a:cs typeface="Arial" panose="020B0604020202020204" pitchFamily="34" charset="0"/>
              </a:rPr>
              <a:t> </a:t>
            </a:r>
          </a:p>
          <a:p>
            <a:pPr eaLnBrk="1" hangingPunct="1">
              <a:lnSpc>
                <a:spcPct val="90000"/>
              </a:lnSpc>
              <a:spcBef>
                <a:spcPts val="1000"/>
              </a:spcBef>
              <a:buClr>
                <a:srgbClr val="008080"/>
              </a:buClr>
              <a:buFont typeface="Open Sans" panose="020B0606030504020204" pitchFamily="34" charset="0"/>
              <a:buNone/>
            </a:pPr>
            <a:r>
              <a:rPr lang="en-US" altLang="en-US" sz="1400" dirty="0">
                <a:solidFill>
                  <a:srgbClr val="80561B"/>
                </a:solidFill>
                <a:latin typeface="Arial" panose="020B0604020202020204" pitchFamily="34" charset="0"/>
                <a:ea typeface="Roboto Lt" pitchFamily="2" charset="0"/>
                <a:cs typeface="Arial" panose="020B0604020202020204" pitchFamily="34" charset="0"/>
              </a:rPr>
              <a:t/>
            </a:r>
            <a:br>
              <a:rPr lang="en-US" altLang="en-US" sz="1400" dirty="0">
                <a:solidFill>
                  <a:srgbClr val="80561B"/>
                </a:solidFill>
                <a:latin typeface="Arial" panose="020B0604020202020204" pitchFamily="34" charset="0"/>
                <a:ea typeface="Roboto Lt" pitchFamily="2" charset="0"/>
                <a:cs typeface="Arial" panose="020B0604020202020204" pitchFamily="34" charset="0"/>
              </a:rPr>
            </a:br>
            <a:r>
              <a:rPr lang="en-US" altLang="en-US" sz="1400" dirty="0">
                <a:solidFill>
                  <a:srgbClr val="80561B"/>
                </a:solidFill>
                <a:latin typeface="Arial" panose="020B0604020202020204" pitchFamily="34" charset="0"/>
                <a:ea typeface="Roboto Lt" pitchFamily="2" charset="0"/>
                <a:cs typeface="Arial" panose="020B0604020202020204" pitchFamily="34" charset="0"/>
              </a:rPr>
              <a:t> </a:t>
            </a:r>
          </a:p>
          <a:p>
            <a:pPr eaLnBrk="1" hangingPunct="1">
              <a:lnSpc>
                <a:spcPct val="90000"/>
              </a:lnSpc>
              <a:spcBef>
                <a:spcPts val="1000"/>
              </a:spcBef>
              <a:buClr>
                <a:srgbClr val="008080"/>
              </a:buClr>
              <a:buFont typeface="Open Sans" panose="020B0606030504020204" pitchFamily="34" charset="0"/>
              <a:buNone/>
            </a:pPr>
            <a:endParaRPr lang="en-US" altLang="en-US" sz="2000" dirty="0">
              <a:solidFill>
                <a:srgbClr val="80561B"/>
              </a:solidFill>
              <a:latin typeface="Arial" panose="020B0604020202020204" pitchFamily="34" charset="0"/>
              <a:ea typeface="Roboto Lt" pitchFamily="2" charset="0"/>
              <a:cs typeface="Arial" panose="020B0604020202020204" pitchFamily="34" charset="0"/>
            </a:endParaRPr>
          </a:p>
        </p:txBody>
      </p:sp>
      <p:sp>
        <p:nvSpPr>
          <p:cNvPr id="13" name="Text Placeholder 3"/>
          <p:cNvSpPr txBox="1">
            <a:spLocks/>
          </p:cNvSpPr>
          <p:nvPr/>
        </p:nvSpPr>
        <p:spPr bwMode="auto">
          <a:xfrm>
            <a:off x="3185239" y="4663028"/>
            <a:ext cx="5234765" cy="1145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996633"/>
                </a:solidFill>
                <a:latin typeface="Helvetica" pitchFamily="34" charset="0"/>
              </a:defRPr>
            </a:lvl1pPr>
            <a:lvl2pPr marL="800100" indent="-342900">
              <a:spcBef>
                <a:spcPct val="20000"/>
              </a:spcBef>
              <a:buChar char="–"/>
              <a:defRPr sz="2800">
                <a:solidFill>
                  <a:srgbClr val="996633"/>
                </a:solidFill>
                <a:latin typeface="Helvetica" pitchFamily="34" charset="0"/>
              </a:defRPr>
            </a:lvl2pPr>
            <a:lvl3pPr marL="1143000" indent="-228600">
              <a:spcBef>
                <a:spcPct val="20000"/>
              </a:spcBef>
              <a:buChar char="•"/>
              <a:defRPr sz="2400">
                <a:solidFill>
                  <a:srgbClr val="996633"/>
                </a:solidFill>
                <a:latin typeface="Helvetica" pitchFamily="34" charset="0"/>
              </a:defRPr>
            </a:lvl3pPr>
            <a:lvl4pPr marL="1600200" indent="-228600">
              <a:spcBef>
                <a:spcPct val="20000"/>
              </a:spcBef>
              <a:buChar char="–"/>
              <a:defRPr sz="2000">
                <a:solidFill>
                  <a:srgbClr val="996633"/>
                </a:solidFill>
                <a:latin typeface="Helvetica" pitchFamily="34" charset="0"/>
              </a:defRPr>
            </a:lvl4pPr>
            <a:lvl5pPr marL="2057400" indent="-228600">
              <a:spcBef>
                <a:spcPct val="20000"/>
              </a:spcBef>
              <a:buChar char="»"/>
              <a:defRPr sz="2000">
                <a:solidFill>
                  <a:srgbClr val="996633"/>
                </a:solidFill>
                <a:latin typeface="Helvetica" pitchFamily="34" charset="0"/>
              </a:defRPr>
            </a:lvl5pPr>
            <a:lvl6pPr marL="2514600" indent="-228600" eaLnBrk="0" fontAlgn="base" hangingPunct="0">
              <a:spcBef>
                <a:spcPct val="20000"/>
              </a:spcBef>
              <a:spcAft>
                <a:spcPct val="0"/>
              </a:spcAft>
              <a:buChar char="»"/>
              <a:defRPr sz="2000">
                <a:solidFill>
                  <a:srgbClr val="996633"/>
                </a:solidFill>
                <a:latin typeface="Helvetica" pitchFamily="34" charset="0"/>
              </a:defRPr>
            </a:lvl6pPr>
            <a:lvl7pPr marL="2971800" indent="-228600" eaLnBrk="0" fontAlgn="base" hangingPunct="0">
              <a:spcBef>
                <a:spcPct val="20000"/>
              </a:spcBef>
              <a:spcAft>
                <a:spcPct val="0"/>
              </a:spcAft>
              <a:buChar char="»"/>
              <a:defRPr sz="2000">
                <a:solidFill>
                  <a:srgbClr val="996633"/>
                </a:solidFill>
                <a:latin typeface="Helvetica" pitchFamily="34" charset="0"/>
              </a:defRPr>
            </a:lvl7pPr>
            <a:lvl8pPr marL="3429000" indent="-228600" eaLnBrk="0" fontAlgn="base" hangingPunct="0">
              <a:spcBef>
                <a:spcPct val="20000"/>
              </a:spcBef>
              <a:spcAft>
                <a:spcPct val="0"/>
              </a:spcAft>
              <a:buChar char="»"/>
              <a:defRPr sz="2000">
                <a:solidFill>
                  <a:srgbClr val="996633"/>
                </a:solidFill>
                <a:latin typeface="Helvetica" pitchFamily="34" charset="0"/>
              </a:defRPr>
            </a:lvl8pPr>
            <a:lvl9pPr marL="3886200" indent="-228600" eaLnBrk="0" fontAlgn="base" hangingPunct="0">
              <a:spcBef>
                <a:spcPct val="20000"/>
              </a:spcBef>
              <a:spcAft>
                <a:spcPct val="0"/>
              </a:spcAft>
              <a:buChar char="»"/>
              <a:defRPr sz="2000">
                <a:solidFill>
                  <a:srgbClr val="996633"/>
                </a:solidFill>
                <a:latin typeface="Helvetica" pitchFamily="34" charset="0"/>
              </a:defRPr>
            </a:lvl9pPr>
          </a:lstStyle>
          <a:p>
            <a:pPr algn="ctr" eaLnBrk="1" hangingPunct="1">
              <a:lnSpc>
                <a:spcPct val="90000"/>
              </a:lnSpc>
              <a:spcBef>
                <a:spcPts val="1000"/>
              </a:spcBef>
              <a:buClr>
                <a:srgbClr val="008080"/>
              </a:buClr>
              <a:buFont typeface="Open Sans" panose="020B0606030504020204" pitchFamily="34" charset="0"/>
              <a:buNone/>
            </a:pPr>
            <a:r>
              <a:rPr lang="en-US" altLang="en-US" sz="2400" dirty="0">
                <a:solidFill>
                  <a:srgbClr val="80561B"/>
                </a:solidFill>
                <a:latin typeface="Arial" panose="020B0604020202020204" pitchFamily="34" charset="0"/>
                <a:ea typeface="Roboto Lt" pitchFamily="2" charset="0"/>
                <a:cs typeface="Arial" panose="020B0604020202020204" pitchFamily="34" charset="0"/>
              </a:rPr>
              <a:t>Courtney Allen                                           Event and Professional Development </a:t>
            </a:r>
            <a:r>
              <a:rPr lang="en-US" altLang="en-US" sz="2400" dirty="0" smtClean="0">
                <a:solidFill>
                  <a:srgbClr val="80561B"/>
                </a:solidFill>
                <a:latin typeface="Arial" panose="020B0604020202020204" pitchFamily="34" charset="0"/>
                <a:ea typeface="Roboto Lt" pitchFamily="2" charset="0"/>
                <a:cs typeface="Arial" panose="020B0604020202020204" pitchFamily="34" charset="0"/>
              </a:rPr>
              <a:t>Director/Assistant </a:t>
            </a:r>
            <a:r>
              <a:rPr lang="en-US" altLang="en-US" sz="2400" dirty="0">
                <a:solidFill>
                  <a:srgbClr val="80561B"/>
                </a:solidFill>
                <a:latin typeface="Arial" panose="020B0604020202020204" pitchFamily="34" charset="0"/>
                <a:ea typeface="Roboto Lt" pitchFamily="2" charset="0"/>
                <a:cs typeface="Arial" panose="020B0604020202020204" pitchFamily="34" charset="0"/>
              </a:rPr>
              <a:t>to the CEO</a:t>
            </a:r>
          </a:p>
          <a:p>
            <a:pPr eaLnBrk="1" hangingPunct="1">
              <a:lnSpc>
                <a:spcPct val="90000"/>
              </a:lnSpc>
              <a:spcBef>
                <a:spcPts val="1000"/>
              </a:spcBef>
              <a:buClr>
                <a:srgbClr val="008080"/>
              </a:buClr>
              <a:buFont typeface="Open Sans" panose="020B0606030504020204" pitchFamily="34" charset="0"/>
              <a:buNone/>
            </a:pPr>
            <a:r>
              <a:rPr lang="en-US" altLang="en-US" sz="1400" dirty="0">
                <a:solidFill>
                  <a:srgbClr val="80561B"/>
                </a:solidFill>
                <a:latin typeface="Arial" panose="020B0604020202020204" pitchFamily="34" charset="0"/>
                <a:ea typeface="Roboto Lt" pitchFamily="2" charset="0"/>
                <a:cs typeface="Arial" panose="020B0604020202020204" pitchFamily="34" charset="0"/>
              </a:rPr>
              <a:t/>
            </a:r>
            <a:br>
              <a:rPr lang="en-US" altLang="en-US" sz="1400" dirty="0">
                <a:solidFill>
                  <a:srgbClr val="80561B"/>
                </a:solidFill>
                <a:latin typeface="Arial" panose="020B0604020202020204" pitchFamily="34" charset="0"/>
                <a:ea typeface="Roboto Lt" pitchFamily="2" charset="0"/>
                <a:cs typeface="Arial" panose="020B0604020202020204" pitchFamily="34" charset="0"/>
              </a:rPr>
            </a:br>
            <a:r>
              <a:rPr lang="en-US" altLang="en-US" sz="1400" dirty="0">
                <a:solidFill>
                  <a:srgbClr val="80561B"/>
                </a:solidFill>
                <a:latin typeface="Arial" panose="020B0604020202020204" pitchFamily="34" charset="0"/>
                <a:ea typeface="Roboto Lt" pitchFamily="2" charset="0"/>
                <a:cs typeface="Arial" panose="020B0604020202020204" pitchFamily="34" charset="0"/>
              </a:rPr>
              <a:t> </a:t>
            </a:r>
          </a:p>
          <a:p>
            <a:pPr eaLnBrk="1" hangingPunct="1">
              <a:lnSpc>
                <a:spcPct val="90000"/>
              </a:lnSpc>
              <a:spcBef>
                <a:spcPts val="1000"/>
              </a:spcBef>
              <a:buClr>
                <a:srgbClr val="008080"/>
              </a:buClr>
              <a:buFont typeface="Open Sans" panose="020B0606030504020204" pitchFamily="34" charset="0"/>
              <a:buNone/>
            </a:pPr>
            <a:r>
              <a:rPr lang="en-US" altLang="en-US" sz="1400" dirty="0">
                <a:solidFill>
                  <a:srgbClr val="80561B"/>
                </a:solidFill>
                <a:latin typeface="Arial" panose="020B0604020202020204" pitchFamily="34" charset="0"/>
                <a:ea typeface="Roboto Lt" pitchFamily="2" charset="0"/>
                <a:cs typeface="Arial" panose="020B0604020202020204" pitchFamily="34" charset="0"/>
              </a:rPr>
              <a:t/>
            </a:r>
            <a:br>
              <a:rPr lang="en-US" altLang="en-US" sz="1400" dirty="0">
                <a:solidFill>
                  <a:srgbClr val="80561B"/>
                </a:solidFill>
                <a:latin typeface="Arial" panose="020B0604020202020204" pitchFamily="34" charset="0"/>
                <a:ea typeface="Roboto Lt" pitchFamily="2" charset="0"/>
                <a:cs typeface="Arial" panose="020B0604020202020204" pitchFamily="34" charset="0"/>
              </a:rPr>
            </a:br>
            <a:r>
              <a:rPr lang="en-US" altLang="en-US" sz="1400" dirty="0">
                <a:solidFill>
                  <a:srgbClr val="80561B"/>
                </a:solidFill>
                <a:latin typeface="Arial" panose="020B0604020202020204" pitchFamily="34" charset="0"/>
                <a:ea typeface="Roboto Lt" pitchFamily="2" charset="0"/>
                <a:cs typeface="Arial" panose="020B0604020202020204" pitchFamily="34" charset="0"/>
              </a:rPr>
              <a:t> </a:t>
            </a:r>
          </a:p>
          <a:p>
            <a:pPr eaLnBrk="1" hangingPunct="1">
              <a:lnSpc>
                <a:spcPct val="90000"/>
              </a:lnSpc>
              <a:spcBef>
                <a:spcPts val="1000"/>
              </a:spcBef>
              <a:buClr>
                <a:srgbClr val="008080"/>
              </a:buClr>
              <a:buFont typeface="Open Sans" panose="020B0606030504020204" pitchFamily="34" charset="0"/>
              <a:buNone/>
            </a:pPr>
            <a:endParaRPr lang="en-US" altLang="en-US" sz="2000" dirty="0">
              <a:solidFill>
                <a:srgbClr val="80561B"/>
              </a:solidFill>
              <a:latin typeface="Arial" panose="020B0604020202020204" pitchFamily="34" charset="0"/>
              <a:ea typeface="Roboto Lt" pitchFamily="2" charset="0"/>
              <a:cs typeface="Arial" panose="020B0604020202020204" pitchFamily="34" charset="0"/>
            </a:endParaRPr>
          </a:p>
        </p:txBody>
      </p:sp>
      <p:sp>
        <p:nvSpPr>
          <p:cNvPr id="15" name="TextBox 14"/>
          <p:cNvSpPr txBox="1"/>
          <p:nvPr/>
        </p:nvSpPr>
        <p:spPr>
          <a:xfrm>
            <a:off x="7343396" y="8591371"/>
            <a:ext cx="4620004" cy="1200329"/>
          </a:xfrm>
          <a:prstGeom prst="rect">
            <a:avLst/>
          </a:prstGeom>
          <a:noFill/>
        </p:spPr>
        <p:txBody>
          <a:bodyPr wrap="square" rtlCol="0">
            <a:spAutoFit/>
          </a:bodyPr>
          <a:lstStyle/>
          <a:p>
            <a:pPr algn="ctr"/>
            <a:r>
              <a:rPr lang="en-US" sz="2400" dirty="0" smtClean="0">
                <a:solidFill>
                  <a:srgbClr val="80561B"/>
                </a:solidFill>
                <a:latin typeface="Arial" panose="020B0604020202020204" pitchFamily="34" charset="0"/>
                <a:ea typeface="Roboto Lt" pitchFamily="2" charset="0"/>
                <a:cs typeface="Arial" panose="020B0604020202020204" pitchFamily="34" charset="0"/>
              </a:rPr>
              <a:t>Joe Otto                       </a:t>
            </a:r>
            <a:br>
              <a:rPr lang="en-US" sz="2400" dirty="0" smtClean="0">
                <a:solidFill>
                  <a:srgbClr val="80561B"/>
                </a:solidFill>
                <a:latin typeface="Arial" panose="020B0604020202020204" pitchFamily="34" charset="0"/>
                <a:ea typeface="Roboto Lt" pitchFamily="2" charset="0"/>
                <a:cs typeface="Arial" panose="020B0604020202020204" pitchFamily="34" charset="0"/>
              </a:rPr>
            </a:br>
            <a:r>
              <a:rPr lang="en-US" sz="2400" dirty="0" smtClean="0">
                <a:solidFill>
                  <a:srgbClr val="80561B"/>
                </a:solidFill>
                <a:latin typeface="Arial" panose="020B0604020202020204" pitchFamily="34" charset="0"/>
                <a:ea typeface="Roboto Lt" pitchFamily="2" charset="0"/>
                <a:cs typeface="Arial" panose="020B0604020202020204" pitchFamily="34" charset="0"/>
              </a:rPr>
              <a:t>Special </a:t>
            </a:r>
            <a:r>
              <a:rPr lang="en-US" sz="2400" dirty="0">
                <a:solidFill>
                  <a:srgbClr val="80561B"/>
                </a:solidFill>
                <a:latin typeface="Arial" panose="020B0604020202020204" pitchFamily="34" charset="0"/>
                <a:ea typeface="Roboto Lt" pitchFamily="2" charset="0"/>
                <a:cs typeface="Arial" panose="020B0604020202020204" pitchFamily="34" charset="0"/>
              </a:rPr>
              <a:t>Projects and </a:t>
            </a:r>
            <a:r>
              <a:rPr lang="en-US" sz="2400" dirty="0" smtClean="0">
                <a:solidFill>
                  <a:srgbClr val="80561B"/>
                </a:solidFill>
                <a:latin typeface="Arial" panose="020B0604020202020204" pitchFamily="34" charset="0"/>
                <a:ea typeface="Roboto Lt" pitchFamily="2" charset="0"/>
                <a:cs typeface="Arial" panose="020B0604020202020204" pitchFamily="34" charset="0"/>
              </a:rPr>
              <a:t/>
            </a:r>
            <a:br>
              <a:rPr lang="en-US" sz="2400" dirty="0" smtClean="0">
                <a:solidFill>
                  <a:srgbClr val="80561B"/>
                </a:solidFill>
                <a:latin typeface="Arial" panose="020B0604020202020204" pitchFamily="34" charset="0"/>
                <a:ea typeface="Roboto Lt" pitchFamily="2" charset="0"/>
                <a:cs typeface="Arial" panose="020B0604020202020204" pitchFamily="34" charset="0"/>
              </a:rPr>
            </a:br>
            <a:r>
              <a:rPr lang="en-US" sz="2400" dirty="0" smtClean="0">
                <a:solidFill>
                  <a:srgbClr val="80561B"/>
                </a:solidFill>
                <a:latin typeface="Arial" panose="020B0604020202020204" pitchFamily="34" charset="0"/>
                <a:ea typeface="Roboto Lt" pitchFamily="2" charset="0"/>
                <a:cs typeface="Arial" panose="020B0604020202020204" pitchFamily="34" charset="0"/>
              </a:rPr>
              <a:t>Partnerships </a:t>
            </a:r>
            <a:r>
              <a:rPr lang="en-US" sz="2400" dirty="0">
                <a:solidFill>
                  <a:srgbClr val="80561B"/>
                </a:solidFill>
                <a:latin typeface="Arial" panose="020B0604020202020204" pitchFamily="34" charset="0"/>
                <a:ea typeface="Roboto Lt" pitchFamily="2" charset="0"/>
                <a:cs typeface="Arial" panose="020B0604020202020204" pitchFamily="34" charset="0"/>
              </a:rPr>
              <a:t>Director/Historian</a:t>
            </a:r>
            <a:endParaRPr lang="en-US" sz="2400" dirty="0" smtClean="0">
              <a:solidFill>
                <a:srgbClr val="80561B"/>
              </a:solidFill>
              <a:latin typeface="Arial" panose="020B0604020202020204" pitchFamily="34" charset="0"/>
              <a:cs typeface="Arial" panose="020B0604020202020204" pitchFamily="34" charset="0"/>
            </a:endParaRPr>
          </a:p>
        </p:txBody>
      </p:sp>
      <p:sp>
        <p:nvSpPr>
          <p:cNvPr id="16" name="TextBox 15"/>
          <p:cNvSpPr txBox="1"/>
          <p:nvPr/>
        </p:nvSpPr>
        <p:spPr>
          <a:xfrm>
            <a:off x="3755571" y="2055814"/>
            <a:ext cx="184731" cy="707886"/>
          </a:xfrm>
          <a:prstGeom prst="rect">
            <a:avLst/>
          </a:prstGeom>
          <a:noFill/>
        </p:spPr>
        <p:txBody>
          <a:bodyPr wrap="none" rtlCol="0">
            <a:spAutoFit/>
          </a:bodyPr>
          <a:lstStyle/>
          <a:p>
            <a:pPr algn="l"/>
            <a:endParaRPr lang="en-US" sz="4000" dirty="0" err="1" smtClean="0">
              <a:latin typeface="Source Sans Pro" panose="020B0503030403020204" pitchFamily="34" charset="77"/>
            </a:endParaRPr>
          </a:p>
        </p:txBody>
      </p:sp>
      <p:sp>
        <p:nvSpPr>
          <p:cNvPr id="17" name="TextBox 16"/>
          <p:cNvSpPr txBox="1"/>
          <p:nvPr/>
        </p:nvSpPr>
        <p:spPr>
          <a:xfrm>
            <a:off x="259313" y="4763082"/>
            <a:ext cx="3660634" cy="830997"/>
          </a:xfrm>
          <a:prstGeom prst="rect">
            <a:avLst/>
          </a:prstGeom>
          <a:noFill/>
        </p:spPr>
        <p:txBody>
          <a:bodyPr wrap="square" rtlCol="0">
            <a:spAutoFit/>
          </a:bodyPr>
          <a:lstStyle/>
          <a:p>
            <a:pPr algn="ctr"/>
            <a:r>
              <a:rPr lang="en-US" sz="2400" dirty="0" smtClean="0">
                <a:solidFill>
                  <a:srgbClr val="80561B"/>
                </a:solidFill>
                <a:latin typeface="Arial" panose="020B0604020202020204" pitchFamily="34" charset="0"/>
                <a:ea typeface="Roboto Lt" pitchFamily="2" charset="0"/>
                <a:cs typeface="Arial" panose="020B0604020202020204" pitchFamily="34" charset="0"/>
              </a:rPr>
              <a:t>Clare </a:t>
            </a:r>
            <a:r>
              <a:rPr lang="en-US" sz="2400" dirty="0" err="1" smtClean="0">
                <a:solidFill>
                  <a:srgbClr val="80561B"/>
                </a:solidFill>
                <a:latin typeface="Arial" panose="020B0604020202020204" pitchFamily="34" charset="0"/>
                <a:ea typeface="Roboto Lt" pitchFamily="2" charset="0"/>
                <a:cs typeface="Arial" panose="020B0604020202020204" pitchFamily="34" charset="0"/>
              </a:rPr>
              <a:t>Lindahl</a:t>
            </a:r>
            <a:r>
              <a:rPr lang="en-US" sz="2400" dirty="0" smtClean="0">
                <a:solidFill>
                  <a:srgbClr val="80561B"/>
                </a:solidFill>
                <a:latin typeface="Arial" panose="020B0604020202020204" pitchFamily="34" charset="0"/>
                <a:ea typeface="Roboto Lt" pitchFamily="2" charset="0"/>
                <a:cs typeface="Arial" panose="020B0604020202020204" pitchFamily="34" charset="0"/>
              </a:rPr>
              <a:t>                  CEO</a:t>
            </a:r>
            <a:endParaRPr lang="en-US" sz="2400" dirty="0">
              <a:solidFill>
                <a:srgbClr val="80561B"/>
              </a:solidFill>
              <a:latin typeface="Arial" panose="020B0604020202020204" pitchFamily="34" charset="0"/>
              <a:cs typeface="Arial" panose="020B0604020202020204" pitchFamily="34" charset="0"/>
            </a:endParaRPr>
          </a:p>
        </p:txBody>
      </p:sp>
      <p:sp>
        <p:nvSpPr>
          <p:cNvPr id="18" name="TextBox 17"/>
          <p:cNvSpPr txBox="1"/>
          <p:nvPr/>
        </p:nvSpPr>
        <p:spPr>
          <a:xfrm>
            <a:off x="4176221" y="8724900"/>
            <a:ext cx="3508446" cy="830997"/>
          </a:xfrm>
          <a:prstGeom prst="rect">
            <a:avLst/>
          </a:prstGeom>
          <a:noFill/>
        </p:spPr>
        <p:txBody>
          <a:bodyPr wrap="square" rtlCol="0">
            <a:spAutoFit/>
          </a:bodyPr>
          <a:lstStyle/>
          <a:p>
            <a:pPr algn="ctr"/>
            <a:r>
              <a:rPr lang="en-US" sz="2400" dirty="0">
                <a:solidFill>
                  <a:srgbClr val="80561B"/>
                </a:solidFill>
                <a:latin typeface="Arial" panose="020B0604020202020204" pitchFamily="34" charset="0"/>
                <a:ea typeface="Roboto Lt" pitchFamily="2" charset="0"/>
                <a:cs typeface="Arial" panose="020B0604020202020204" pitchFamily="34" charset="0"/>
              </a:rPr>
              <a:t>Jody Thompson                      Editorial Assistant</a:t>
            </a:r>
            <a:endParaRPr lang="en-US" sz="2400" dirty="0">
              <a:solidFill>
                <a:srgbClr val="80561B"/>
              </a:solidFill>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803426" y="6019668"/>
            <a:ext cx="2445974" cy="244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 Placeholder 3"/>
          <p:cNvSpPr txBox="1">
            <a:spLocks/>
          </p:cNvSpPr>
          <p:nvPr/>
        </p:nvSpPr>
        <p:spPr>
          <a:xfrm>
            <a:off x="11390823" y="8538694"/>
            <a:ext cx="3197187"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80561B"/>
                </a:solidFill>
                <a:latin typeface="Arial" panose="020B0604020202020204" pitchFamily="34" charset="0"/>
                <a:ea typeface="Roboto Lt" pitchFamily="2" charset="0"/>
                <a:cs typeface="Arial" panose="020B0604020202020204" pitchFamily="34" charset="0"/>
              </a:rPr>
              <a:t>Emily Yaddoff</a:t>
            </a:r>
            <a:br>
              <a:rPr lang="en-US" dirty="0" smtClean="0">
                <a:solidFill>
                  <a:srgbClr val="80561B"/>
                </a:solidFill>
                <a:latin typeface="Arial" panose="020B0604020202020204" pitchFamily="34" charset="0"/>
                <a:ea typeface="Roboto Lt" pitchFamily="2" charset="0"/>
                <a:cs typeface="Arial" panose="020B0604020202020204" pitchFamily="34" charset="0"/>
              </a:rPr>
            </a:br>
            <a:r>
              <a:rPr lang="en-US" dirty="0" smtClean="0">
                <a:solidFill>
                  <a:srgbClr val="80561B"/>
                </a:solidFill>
                <a:latin typeface="Arial" panose="020B0604020202020204" pitchFamily="34" charset="0"/>
                <a:cs typeface="Arial" panose="020B0604020202020204" pitchFamily="34" charset="0"/>
              </a:rPr>
              <a:t>Communications Coordinator</a:t>
            </a:r>
            <a:endParaRPr lang="en-US" dirty="0">
              <a:solidFill>
                <a:srgbClr val="80561B"/>
              </a:solidFill>
              <a:latin typeface="Arial" panose="020B0604020202020204" pitchFamily="34" charset="0"/>
              <a:cs typeface="Arial" panose="020B0604020202020204" pitchFamily="34" charset="0"/>
            </a:endParaRPr>
          </a:p>
        </p:txBody>
      </p:sp>
      <p:sp>
        <p:nvSpPr>
          <p:cNvPr id="21" name="Text Placeholder 3"/>
          <p:cNvSpPr txBox="1">
            <a:spLocks/>
          </p:cNvSpPr>
          <p:nvPr/>
        </p:nvSpPr>
        <p:spPr>
          <a:xfrm>
            <a:off x="14629689" y="8538693"/>
            <a:ext cx="3416762" cy="999349"/>
          </a:xfrm>
          <a:prstGeom prst="rect">
            <a:avLst/>
          </a:prstGeom>
        </p:spPr>
        <p:txBody>
          <a:bodyPr/>
          <a:lstStyle>
            <a:lvl1pPr marL="457200" indent="-457200" algn="l" defTabSz="914400" rtl="0" eaLnBrk="1" latinLnBrk="0" hangingPunct="1">
              <a:lnSpc>
                <a:spcPct val="90000"/>
              </a:lnSpc>
              <a:spcBef>
                <a:spcPts val="1000"/>
              </a:spcBef>
              <a:buClr>
                <a:srgbClr val="008080"/>
              </a:buClr>
              <a:buFont typeface="Open Sans" panose="020B0606030504020204" pitchFamily="34" charset="0"/>
              <a:buChar char="»"/>
              <a:defRPr sz="2400" kern="1200">
                <a:solidFill>
                  <a:srgbClr val="5B2615"/>
                </a:solidFill>
                <a:latin typeface="+mn-lt"/>
                <a:ea typeface="+mn-ea"/>
                <a:cs typeface="+mn-cs"/>
              </a:defRPr>
            </a:lvl1pPr>
            <a:lvl2pPr marL="800100" indent="-342900" algn="l" defTabSz="914400" rtl="0" eaLnBrk="1" latinLnBrk="0" hangingPunct="1">
              <a:lnSpc>
                <a:spcPct val="90000"/>
              </a:lnSpc>
              <a:spcBef>
                <a:spcPts val="500"/>
              </a:spcBef>
              <a:buClr>
                <a:srgbClr val="008080"/>
              </a:buClr>
              <a:buFont typeface="Open Sans" panose="020B0606030504020204" pitchFamily="34" charset="0"/>
              <a:buChar char="»"/>
              <a:defRPr sz="1800" kern="1200">
                <a:solidFill>
                  <a:srgbClr val="5B261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smtClean="0">
                <a:solidFill>
                  <a:srgbClr val="80561B"/>
                </a:solidFill>
                <a:latin typeface="Arial" panose="020B0604020202020204" pitchFamily="34" charset="0"/>
                <a:ea typeface="Roboto Lt" pitchFamily="2" charset="0"/>
                <a:cs typeface="Arial" panose="020B0604020202020204" pitchFamily="34" charset="0"/>
              </a:rPr>
              <a:t>Renee Bouldin</a:t>
            </a:r>
            <a:br>
              <a:rPr lang="en-US" dirty="0" smtClean="0">
                <a:solidFill>
                  <a:srgbClr val="80561B"/>
                </a:solidFill>
                <a:latin typeface="Arial" panose="020B0604020202020204" pitchFamily="34" charset="0"/>
                <a:ea typeface="Roboto Lt" pitchFamily="2" charset="0"/>
                <a:cs typeface="Arial" panose="020B0604020202020204" pitchFamily="34" charset="0"/>
              </a:rPr>
            </a:br>
            <a:r>
              <a:rPr lang="en-US" dirty="0" smtClean="0">
                <a:solidFill>
                  <a:srgbClr val="80561B"/>
                </a:solidFill>
                <a:latin typeface="Arial" panose="020B0604020202020204" pitchFamily="34" charset="0"/>
                <a:cs typeface="Arial" panose="020B0604020202020204" pitchFamily="34" charset="0"/>
              </a:rPr>
              <a:t>Chapter and Community Builder</a:t>
            </a:r>
            <a:endParaRPr lang="en-US" dirty="0">
              <a:solidFill>
                <a:srgbClr val="80561B"/>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l="4331" t="3242" r="13315" b="42836"/>
          <a:stretch/>
        </p:blipFill>
        <p:spPr>
          <a:xfrm>
            <a:off x="15092847" y="6019668"/>
            <a:ext cx="2490447" cy="24459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790335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95300"/>
            <a:ext cx="8229600" cy="1143000"/>
          </a:xfrm>
        </p:spPr>
        <p:txBody>
          <a:bodyPr>
            <a:normAutofit/>
          </a:bodyPr>
          <a:lstStyle/>
          <a:p>
            <a:r>
              <a:rPr lang="en-US" dirty="0">
                <a:latin typeface="Arial" panose="020B0604020202020204" pitchFamily="34" charset="0"/>
                <a:cs typeface="Arial" panose="020B0604020202020204" pitchFamily="34" charset="0"/>
              </a:rPr>
              <a:t>New Facebook </a:t>
            </a:r>
            <a:r>
              <a:rPr lang="en-US" dirty="0" smtClean="0">
                <a:latin typeface="Arial" panose="020B0604020202020204" pitchFamily="34" charset="0"/>
                <a:cs typeface="Arial" panose="020B0604020202020204" pitchFamily="34" charset="0"/>
              </a:rPr>
              <a:t>Group</a:t>
            </a:r>
            <a:endParaRPr lang="en-US" dirty="0">
              <a:latin typeface="Arial" panose="020B0604020202020204" pitchFamily="34" charset="0"/>
              <a:cs typeface="Arial" panose="020B0604020202020204" pitchFamily="34" charset="0"/>
            </a:endParaRPr>
          </a:p>
        </p:txBody>
      </p:sp>
      <p:pic>
        <p:nvPicPr>
          <p:cNvPr id="4" name="Picture 8"/>
          <p:cNvPicPr>
            <a:picLocks noChangeAspect="1"/>
          </p:cNvPicPr>
          <p:nvPr/>
        </p:nvPicPr>
        <p:blipFill>
          <a:blip r:embed="rId3"/>
          <a:srcRect/>
          <a:stretch>
            <a:fillRect/>
          </a:stretch>
        </p:blipFill>
        <p:spPr>
          <a:xfrm>
            <a:off x="3694195" y="2367230"/>
            <a:ext cx="11651950" cy="6564879"/>
          </a:xfrm>
          <a:prstGeom prst="rect">
            <a:avLst/>
          </a:prstGeom>
        </p:spPr>
      </p:pic>
      <p:pic>
        <p:nvPicPr>
          <p:cNvPr id="5"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7200" y="320069"/>
            <a:ext cx="1791457" cy="1791457"/>
          </a:xfrm>
          <a:prstGeom prst="rect">
            <a:avLst/>
          </a:prstGeom>
        </p:spPr>
      </p:pic>
    </p:spTree>
    <p:extLst>
      <p:ext uri="{BB962C8B-B14F-4D97-AF65-F5344CB8AC3E}">
        <p14:creationId xmlns:p14="http://schemas.microsoft.com/office/powerpoint/2010/main" val="317901972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495300"/>
            <a:ext cx="8229600" cy="1143000"/>
          </a:xfrm>
        </p:spPr>
        <p:txBody>
          <a:bodyPr>
            <a:normAutofit/>
          </a:bodyPr>
          <a:lstStyle/>
          <a:p>
            <a:r>
              <a:rPr lang="en-US" dirty="0" smtClean="0">
                <a:latin typeface="Arial" panose="020B0604020202020204" pitchFamily="34" charset="0"/>
                <a:cs typeface="Arial" panose="020B0604020202020204" pitchFamily="34" charset="0"/>
              </a:rPr>
              <a:t>How to Join</a:t>
            </a:r>
            <a:endParaRPr lang="en-US" dirty="0">
              <a:latin typeface="Arial" panose="020B0604020202020204" pitchFamily="34" charset="0"/>
              <a:cs typeface="Arial" panose="020B0604020202020204" pitchFamily="34" charset="0"/>
            </a:endParaRPr>
          </a:p>
        </p:txBody>
      </p:sp>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7200" y="320069"/>
            <a:ext cx="1791457" cy="1791457"/>
          </a:xfrm>
          <a:prstGeom prst="rect">
            <a:avLst/>
          </a:prstGeom>
        </p:spPr>
      </p:pic>
      <p:sp>
        <p:nvSpPr>
          <p:cNvPr id="6" name="Rectangle 5"/>
          <p:cNvSpPr/>
          <p:nvPr/>
        </p:nvSpPr>
        <p:spPr>
          <a:xfrm>
            <a:off x="3619500" y="2239144"/>
            <a:ext cx="11049000" cy="553870"/>
          </a:xfrm>
          <a:prstGeom prst="rect">
            <a:avLst/>
          </a:prstGeom>
        </p:spPr>
        <p:txBody>
          <a:bodyPr wrap="square">
            <a:spAutoFit/>
          </a:bodyPr>
          <a:lstStyle/>
          <a:p>
            <a:pPr algn="ctr"/>
            <a:r>
              <a:rPr lang="en-US" sz="2999" b="1" dirty="0">
                <a:solidFill>
                  <a:srgbClr val="80561B"/>
                </a:solidFill>
                <a:latin typeface="Arial" panose="020B0604020202020204" pitchFamily="34" charset="0"/>
                <a:cs typeface="Arial" panose="020B0604020202020204" pitchFamily="34" charset="0"/>
              </a:rPr>
              <a:t>www.facebook.com/groups/swcschapterleadershipforum</a:t>
            </a:r>
            <a:endParaRPr lang="en-US" b="1" dirty="0">
              <a:latin typeface="Arial" panose="020B0604020202020204" pitchFamily="34" charset="0"/>
              <a:cs typeface="Arial" panose="020B0604020202020204" pitchFamily="34" charset="0"/>
            </a:endParaRPr>
          </a:p>
        </p:txBody>
      </p:sp>
      <p:grpSp>
        <p:nvGrpSpPr>
          <p:cNvPr id="7" name="Group 8"/>
          <p:cNvGrpSpPr/>
          <p:nvPr/>
        </p:nvGrpSpPr>
        <p:grpSpPr>
          <a:xfrm>
            <a:off x="3238162" y="3213855"/>
            <a:ext cx="11811676" cy="2792259"/>
            <a:chOff x="0" y="0"/>
            <a:chExt cx="15748901" cy="3723011"/>
          </a:xfrm>
        </p:grpSpPr>
        <p:pic>
          <p:nvPicPr>
            <p:cNvPr id="8" name="Picture 9"/>
            <p:cNvPicPr>
              <a:picLocks noChangeAspect="1"/>
            </p:cNvPicPr>
            <p:nvPr/>
          </p:nvPicPr>
          <p:blipFill>
            <a:blip r:embed="rId7"/>
            <a:srcRect t="65162"/>
            <a:stretch>
              <a:fillRect/>
            </a:stretch>
          </p:blipFill>
          <p:spPr>
            <a:xfrm>
              <a:off x="0" y="0"/>
              <a:ext cx="15748901" cy="2734851"/>
            </a:xfrm>
            <a:prstGeom prst="rect">
              <a:avLst/>
            </a:prstGeom>
          </p:spPr>
        </p:pic>
        <p:pic>
          <p:nvPicPr>
            <p:cNvPr id="9"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662101" y="434549"/>
              <a:ext cx="4243177" cy="3288462"/>
            </a:xfrm>
            <a:prstGeom prst="rect">
              <a:avLst/>
            </a:prstGeom>
          </p:spPr>
        </p:pic>
      </p:grpSp>
      <p:pic>
        <p:nvPicPr>
          <p:cNvPr id="10" name="Picture 15"/>
          <p:cNvPicPr>
            <a:picLocks noChangeAspect="1"/>
          </p:cNvPicPr>
          <p:nvPr/>
        </p:nvPicPr>
        <p:blipFill>
          <a:blip r:embed="rId10"/>
          <a:srcRect/>
          <a:stretch>
            <a:fillRect/>
          </a:stretch>
        </p:blipFill>
        <p:spPr>
          <a:xfrm>
            <a:off x="11604158" y="6706200"/>
            <a:ext cx="6491209" cy="2552100"/>
          </a:xfrm>
          <a:prstGeom prst="rect">
            <a:avLst/>
          </a:prstGeom>
        </p:spPr>
      </p:pic>
      <p:sp>
        <p:nvSpPr>
          <p:cNvPr id="11" name="AutoShape 17"/>
          <p:cNvSpPr/>
          <p:nvPr/>
        </p:nvSpPr>
        <p:spPr>
          <a:xfrm>
            <a:off x="10103264" y="7982250"/>
            <a:ext cx="1500894" cy="0"/>
          </a:xfrm>
          <a:prstGeom prst="line">
            <a:avLst/>
          </a:prstGeom>
          <a:ln w="63500" cap="rnd">
            <a:solidFill>
              <a:srgbClr val="80561B"/>
            </a:solidFill>
            <a:prstDash val="solid"/>
            <a:headEnd type="none" w="sm" len="sm"/>
            <a:tailEnd type="triangle" w="lg" len="med"/>
          </a:ln>
        </p:spPr>
      </p:sp>
      <p:sp>
        <p:nvSpPr>
          <p:cNvPr id="12" name="TextBox 16"/>
          <p:cNvSpPr txBox="1"/>
          <p:nvPr/>
        </p:nvSpPr>
        <p:spPr>
          <a:xfrm>
            <a:off x="4293709" y="7262874"/>
            <a:ext cx="5809555" cy="1461939"/>
          </a:xfrm>
          <a:prstGeom prst="rect">
            <a:avLst/>
          </a:prstGeom>
        </p:spPr>
        <p:txBody>
          <a:bodyPr lIns="0" tIns="0" rIns="0" bIns="0" rtlCol="0" anchor="t">
            <a:spAutoFit/>
          </a:bodyPr>
          <a:lstStyle/>
          <a:p>
            <a:pPr algn="ctr">
              <a:lnSpc>
                <a:spcPts val="3779"/>
              </a:lnSpc>
              <a:spcBef>
                <a:spcPct val="0"/>
              </a:spcBef>
            </a:pPr>
            <a:r>
              <a:rPr lang="en-US" sz="2699" dirty="0">
                <a:solidFill>
                  <a:srgbClr val="80561B"/>
                </a:solidFill>
                <a:latin typeface="Arial" panose="020B0604020202020204" pitchFamily="34" charset="0"/>
                <a:cs typeface="Arial" panose="020B0604020202020204" pitchFamily="34" charset="0"/>
              </a:rPr>
              <a:t>Once </a:t>
            </a:r>
            <a:r>
              <a:rPr lang="en-US" sz="2699" dirty="0" smtClean="0">
                <a:solidFill>
                  <a:srgbClr val="80561B"/>
                </a:solidFill>
                <a:latin typeface="Arial" panose="020B0604020202020204" pitchFamily="34" charset="0"/>
                <a:cs typeface="Arial" panose="020B0604020202020204" pitchFamily="34" charset="0"/>
              </a:rPr>
              <a:t>a </a:t>
            </a:r>
            <a:r>
              <a:rPr lang="en-US" sz="2699" dirty="0">
                <a:solidFill>
                  <a:srgbClr val="80561B"/>
                </a:solidFill>
                <a:latin typeface="Arial" panose="020B0604020202020204" pitchFamily="34" charset="0"/>
                <a:cs typeface="Arial" panose="020B0604020202020204" pitchFamily="34" charset="0"/>
              </a:rPr>
              <a:t>SWCS staff member accepts your request, you will receive an approval notification</a:t>
            </a:r>
          </a:p>
        </p:txBody>
      </p:sp>
    </p:spTree>
    <p:extLst>
      <p:ext uri="{BB962C8B-B14F-4D97-AF65-F5344CB8AC3E}">
        <p14:creationId xmlns:p14="http://schemas.microsoft.com/office/powerpoint/2010/main" val="12748260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71500"/>
            <a:ext cx="8229600" cy="1143000"/>
          </a:xfrm>
        </p:spPr>
        <p:txBody>
          <a:bodyPr>
            <a:normAutofit/>
          </a:bodyPr>
          <a:lstStyle/>
          <a:p>
            <a:r>
              <a:rPr lang="en-US" dirty="0">
                <a:latin typeface="Arial" panose="020B0604020202020204" pitchFamily="34" charset="0"/>
                <a:cs typeface="Arial" panose="020B0604020202020204" pitchFamily="34" charset="0"/>
              </a:rPr>
              <a:t>Example </a:t>
            </a:r>
            <a:r>
              <a:rPr lang="en-US" dirty="0" smtClean="0">
                <a:latin typeface="Arial" panose="020B0604020202020204" pitchFamily="34" charset="0"/>
                <a:cs typeface="Arial" panose="020B0604020202020204" pitchFamily="34" charset="0"/>
              </a:rPr>
              <a:t>Posts</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352928" y="2111526"/>
            <a:ext cx="8610600" cy="7116763"/>
          </a:xfrm>
        </p:spPr>
        <p:txBody>
          <a:bodyPr>
            <a:normAutofit/>
          </a:bodyPr>
          <a:lstStyle/>
          <a:p>
            <a:pPr marL="863599" lvl="1" indent="-431800">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Advice requests</a:t>
            </a:r>
          </a:p>
          <a:p>
            <a:pPr marL="863599" lvl="1" indent="-431800">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Chapter events </a:t>
            </a:r>
          </a:p>
          <a:p>
            <a:pPr marL="1727199" lvl="2" indent="-575733">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Upcoming events </a:t>
            </a:r>
            <a:r>
              <a:rPr lang="en-US" sz="3999" dirty="0" smtClean="0">
                <a:solidFill>
                  <a:srgbClr val="80561B"/>
                </a:solidFill>
                <a:latin typeface="Arial" panose="020B0604020202020204" pitchFamily="34" charset="0"/>
                <a:cs typeface="Arial" panose="020B0604020202020204" pitchFamily="34" charset="0"/>
              </a:rPr>
              <a:t>and </a:t>
            </a:r>
            <a:r>
              <a:rPr lang="en-US" sz="3999" dirty="0">
                <a:solidFill>
                  <a:srgbClr val="80561B"/>
                </a:solidFill>
                <a:latin typeface="Arial" panose="020B0604020202020204" pitchFamily="34" charset="0"/>
                <a:cs typeface="Arial" panose="020B0604020202020204" pitchFamily="34" charset="0"/>
              </a:rPr>
              <a:t>actions</a:t>
            </a:r>
          </a:p>
          <a:p>
            <a:pPr marL="1727199" lvl="2" indent="-575733">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Requests for collaboration</a:t>
            </a:r>
          </a:p>
          <a:p>
            <a:pPr marL="1727199" lvl="2" indent="-575733">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Recaps with advice</a:t>
            </a:r>
          </a:p>
          <a:p>
            <a:pPr marL="863599" lvl="1" indent="-431800">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Newsletters</a:t>
            </a:r>
          </a:p>
          <a:p>
            <a:pPr marL="863599" lvl="1" indent="-431800">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Opportunities for members</a:t>
            </a:r>
          </a:p>
          <a:p>
            <a:endParaRPr lang="en-US" dirty="0">
              <a:latin typeface="Arial" panose="020B0604020202020204" pitchFamily="34" charset="0"/>
              <a:cs typeface="Arial" panose="020B0604020202020204" pitchFamily="34" charset="0"/>
            </a:endParaRPr>
          </a:p>
        </p:txBody>
      </p:sp>
      <p:pic>
        <p:nvPicPr>
          <p:cNvPr id="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57200" y="320069"/>
            <a:ext cx="1791457" cy="1791457"/>
          </a:xfrm>
          <a:prstGeom prst="rect">
            <a:avLst/>
          </a:prstGeom>
        </p:spPr>
      </p:pic>
      <p:sp>
        <p:nvSpPr>
          <p:cNvPr id="5" name="TextBox 11"/>
          <p:cNvSpPr txBox="1"/>
          <p:nvPr/>
        </p:nvSpPr>
        <p:spPr>
          <a:xfrm>
            <a:off x="9372600" y="2111526"/>
            <a:ext cx="8327271" cy="6285230"/>
          </a:xfrm>
          <a:prstGeom prst="rect">
            <a:avLst/>
          </a:prstGeom>
        </p:spPr>
        <p:txBody>
          <a:bodyPr lIns="0" tIns="0" rIns="0" bIns="0" rtlCol="0" anchor="t">
            <a:spAutoFit/>
          </a:bodyPr>
          <a:lstStyle/>
          <a:p>
            <a:pPr marL="863599" lvl="1" indent="-431800">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Recruitment strategies</a:t>
            </a:r>
          </a:p>
          <a:p>
            <a:pPr marL="863599" lvl="1" indent="-431800">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Management tools </a:t>
            </a:r>
          </a:p>
          <a:p>
            <a:pPr marL="1727199" lvl="2" indent="-575733">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What tools has your chapter used that work for you?</a:t>
            </a:r>
          </a:p>
          <a:p>
            <a:pPr marL="1727199" lvl="2" indent="-575733">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Budget examples</a:t>
            </a:r>
          </a:p>
          <a:p>
            <a:pPr marL="1727199" lvl="2" indent="-575733">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Tax information </a:t>
            </a:r>
          </a:p>
          <a:p>
            <a:pPr marL="863599" lvl="1" indent="-431800">
              <a:lnSpc>
                <a:spcPts val="6159"/>
              </a:lnSpc>
              <a:buFont typeface="Arial"/>
              <a:buChar char="•"/>
            </a:pPr>
            <a:r>
              <a:rPr lang="en-US" sz="3999" dirty="0">
                <a:solidFill>
                  <a:srgbClr val="80561B"/>
                </a:solidFill>
                <a:latin typeface="Arial" panose="020B0604020202020204" pitchFamily="34" charset="0"/>
                <a:cs typeface="Arial" panose="020B0604020202020204" pitchFamily="34" charset="0"/>
              </a:rPr>
              <a:t>Chapter website </a:t>
            </a:r>
            <a:r>
              <a:rPr lang="en-US" sz="3999" dirty="0" smtClean="0">
                <a:solidFill>
                  <a:srgbClr val="80561B"/>
                </a:solidFill>
                <a:latin typeface="Arial" panose="020B0604020202020204" pitchFamily="34" charset="0"/>
                <a:cs typeface="Arial" panose="020B0604020202020204" pitchFamily="34" charset="0"/>
              </a:rPr>
              <a:t>and </a:t>
            </a:r>
            <a:r>
              <a:rPr lang="en-US" sz="3999" dirty="0">
                <a:solidFill>
                  <a:srgbClr val="80561B"/>
                </a:solidFill>
                <a:latin typeface="Arial" panose="020B0604020202020204" pitchFamily="34" charset="0"/>
                <a:cs typeface="Arial" panose="020B0604020202020204" pitchFamily="34" charset="0"/>
              </a:rPr>
              <a:t>social media management </a:t>
            </a:r>
          </a:p>
        </p:txBody>
      </p:sp>
    </p:spTree>
    <p:extLst>
      <p:ext uri="{BB962C8B-B14F-4D97-AF65-F5344CB8AC3E}">
        <p14:creationId xmlns:p14="http://schemas.microsoft.com/office/powerpoint/2010/main" val="20722669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3806961"/>
            <a:ext cx="10287000" cy="1143000"/>
          </a:xfrm>
        </p:spPr>
        <p:txBody>
          <a:bodyPr>
            <a:normAutofit fontScale="90000"/>
          </a:bodyPr>
          <a:lstStyle/>
          <a:p>
            <a:r>
              <a:rPr lang="en-US" dirty="0">
                <a:latin typeface="Arial" panose="020B0604020202020204" pitchFamily="34" charset="0"/>
                <a:cs typeface="Arial" panose="020B0604020202020204" pitchFamily="34" charset="0"/>
              </a:rPr>
              <a:t>Share Your SWCS </a:t>
            </a:r>
            <a:r>
              <a:rPr lang="en-US" dirty="0" smtClean="0">
                <a:latin typeface="Arial" panose="020B0604020202020204" pitchFamily="34" charset="0"/>
                <a:cs typeface="Arial" panose="020B0604020202020204" pitchFamily="34" charset="0"/>
              </a:rPr>
              <a:t>Experience!</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2495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502" y="524197"/>
            <a:ext cx="8229600" cy="1143000"/>
          </a:xfrm>
        </p:spPr>
        <p:txBody>
          <a:bodyPr>
            <a:normAutofit fontScale="90000"/>
          </a:bodyPr>
          <a:lstStyle/>
          <a:p>
            <a:r>
              <a:rPr lang="en-US" dirty="0">
                <a:latin typeface="Arial" panose="020B0604020202020204" pitchFamily="34" charset="0"/>
                <a:cs typeface="Arial" panose="020B0604020202020204" pitchFamily="34" charset="0"/>
              </a:rPr>
              <a:t>Create a Flipgrid </a:t>
            </a:r>
            <a:r>
              <a:rPr lang="en-US" dirty="0" smtClean="0">
                <a:latin typeface="Arial" panose="020B0604020202020204" pitchFamily="34" charset="0"/>
                <a:cs typeface="Arial" panose="020B0604020202020204" pitchFamily="34" charset="0"/>
              </a:rPr>
              <a:t>Video</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14400" y="2476500"/>
            <a:ext cx="15544800" cy="4525963"/>
          </a:xfrm>
        </p:spPr>
        <p:txBody>
          <a:bodyPr/>
          <a:lstStyle/>
          <a:p>
            <a:pPr marL="0" indent="0">
              <a:buNone/>
            </a:pPr>
            <a:r>
              <a:rPr lang="en-US" b="1" dirty="0" smtClean="0">
                <a:latin typeface="Arial" panose="020B0604020202020204" pitchFamily="34" charset="0"/>
                <a:cs typeface="Arial" panose="020B0604020202020204" pitchFamily="34" charset="0"/>
              </a:rPr>
              <a:t>The Goal: </a:t>
            </a:r>
            <a:r>
              <a:rPr lang="en-US" dirty="0" smtClean="0">
                <a:latin typeface="Arial" panose="020B0604020202020204" pitchFamily="34" charset="0"/>
                <a:cs typeface="Arial" panose="020B0604020202020204" pitchFamily="34" charset="0"/>
              </a:rPr>
              <a:t>Create a member recruitment video by taking quick clips of your stories and stitching them together. For use at events, on social media, and more! </a:t>
            </a:r>
          </a:p>
          <a:p>
            <a:pPr marL="0" indent="0">
              <a:buNone/>
            </a:pPr>
            <a:endParaRPr lang="en-US" dirty="0">
              <a:latin typeface="Arial" panose="020B0604020202020204" pitchFamily="34" charset="0"/>
              <a:cs typeface="Arial" panose="020B0604020202020204" pitchFamily="34" charset="0"/>
            </a:endParaRPr>
          </a:p>
          <a:p>
            <a:pPr marL="0" indent="0">
              <a:buNone/>
            </a:pPr>
            <a:r>
              <a:rPr lang="en-US" b="1" dirty="0" smtClean="0">
                <a:latin typeface="Arial" panose="020B0604020202020204" pitchFamily="34" charset="0"/>
                <a:cs typeface="Arial" panose="020B0604020202020204" pitchFamily="34" charset="0"/>
              </a:rPr>
              <a:t>In the Meantime: </a:t>
            </a:r>
            <a:r>
              <a:rPr lang="en-US" dirty="0" smtClean="0">
                <a:latin typeface="Arial" panose="020B0604020202020204" pitchFamily="34" charset="0"/>
                <a:cs typeface="Arial" panose="020B0604020202020204" pitchFamily="34" charset="0"/>
              </a:rPr>
              <a:t>Share your experience with other chapter leaders. View and comment on videos about what’s inspired you. Use these stories in your recruitment pitches. </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6276918"/>
            <a:ext cx="6934200" cy="2684765"/>
          </a:xfrm>
          <a:prstGeom prst="rect">
            <a:avLst/>
          </a:prstGeom>
        </p:spPr>
      </p:pic>
    </p:spTree>
    <p:extLst>
      <p:ext uri="{BB962C8B-B14F-4D97-AF65-F5344CB8AC3E}">
        <p14:creationId xmlns:p14="http://schemas.microsoft.com/office/powerpoint/2010/main" val="18516005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350" y="115729"/>
            <a:ext cx="12287250" cy="43434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229100"/>
            <a:ext cx="11734800" cy="32956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3244" y="7857662"/>
            <a:ext cx="3109912" cy="1429675"/>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647825"/>
            <a:ext cx="5486400" cy="5934075"/>
          </a:xfrm>
          <a:prstGeom prst="rect">
            <a:avLst/>
          </a:prstGeom>
          <a:effectLst>
            <a:outerShdw blurRad="50800" dist="38100" dir="13500000" algn="br" rotWithShape="0">
              <a:prstClr val="black">
                <a:alpha val="40000"/>
              </a:prstClr>
            </a:outerShdw>
          </a:effectLst>
        </p:spPr>
      </p:pic>
      <p:pic>
        <p:nvPicPr>
          <p:cNvPr id="8"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700919" flipH="1" flipV="1">
            <a:off x="4616283" y="4224201"/>
            <a:ext cx="1794279" cy="1327766"/>
          </a:xfrm>
          <a:prstGeom prst="rect">
            <a:avLst/>
          </a:prstGeom>
        </p:spPr>
      </p:pic>
      <p:pic>
        <p:nvPicPr>
          <p:cNvPr id="9"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6035159" flipH="1" flipV="1">
            <a:off x="9216657" y="7305737"/>
            <a:ext cx="1794279" cy="1327766"/>
          </a:xfrm>
          <a:prstGeom prst="rect">
            <a:avLst/>
          </a:prstGeom>
        </p:spPr>
      </p:pic>
    </p:spTree>
    <p:extLst>
      <p:ext uri="{BB962C8B-B14F-4D97-AF65-F5344CB8AC3E}">
        <p14:creationId xmlns:p14="http://schemas.microsoft.com/office/powerpoint/2010/main" val="378534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517"/>
            <a:ext cx="13716000" cy="2133600"/>
          </a:xfrm>
        </p:spPr>
        <p:txBody>
          <a:bodyPr>
            <a:normAutofit/>
          </a:bodyPr>
          <a:lstStyle/>
          <a:p>
            <a:r>
              <a:rPr lang="en-US" sz="5400" dirty="0">
                <a:latin typeface="Arial" panose="020B0604020202020204" pitchFamily="34" charset="0"/>
                <a:cs typeface="Arial" panose="020B0604020202020204" pitchFamily="34" charset="0"/>
              </a:rPr>
              <a:t>Fill out the Membership </a:t>
            </a:r>
            <a:r>
              <a:rPr lang="en-US" sz="5400" dirty="0" smtClean="0">
                <a:latin typeface="Arial" panose="020B0604020202020204" pitchFamily="34" charset="0"/>
                <a:cs typeface="Arial" panose="020B0604020202020204" pitchFamily="34" charset="0"/>
              </a:rPr>
              <a:t>Questionnaire</a:t>
            </a:r>
            <a:endParaRPr lang="en-US" sz="5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2326415"/>
            <a:ext cx="15156180" cy="1767681"/>
          </a:xfrm>
        </p:spPr>
        <p:txBody>
          <a:bodyPr>
            <a:normAutofit/>
          </a:bodyPr>
          <a:lstStyle/>
          <a:p>
            <a:pPr marL="0" indent="0">
              <a:buNone/>
            </a:pPr>
            <a:r>
              <a:rPr lang="en-US" b="1" dirty="0" smtClean="0">
                <a:latin typeface="Arial" panose="020B0604020202020204" pitchFamily="34" charset="0"/>
                <a:cs typeface="Arial" panose="020B0604020202020204" pitchFamily="34" charset="0"/>
              </a:rPr>
              <a:t>The Goal: </a:t>
            </a:r>
            <a:r>
              <a:rPr lang="en-US" dirty="0" smtClean="0">
                <a:latin typeface="Arial" panose="020B0604020202020204" pitchFamily="34" charset="0"/>
                <a:cs typeface="Arial" panose="020B0604020202020204" pitchFamily="34" charset="0"/>
              </a:rPr>
              <a:t>Create interesting graphics for social media and presentations with your quotes and images to share your stories with potential members. </a:t>
            </a:r>
            <a:endParaRPr lang="en-US" dirty="0">
              <a:latin typeface="Arial" panose="020B0604020202020204" pitchFamily="34" charset="0"/>
              <a:cs typeface="Arial" panose="020B0604020202020204" pitchFamily="34" charset="0"/>
            </a:endParaRPr>
          </a:p>
          <a:p>
            <a:pPr marL="0" indent="0">
              <a:buNone/>
            </a:pPr>
            <a:endParaRPr lang="en-US" dirty="0" smtClean="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8153400" y="4065289"/>
            <a:ext cx="9088118" cy="5315692"/>
          </a:xfrm>
          <a:prstGeom prst="rect">
            <a:avLst/>
          </a:prstGeom>
          <a:effectLst>
            <a:outerShdw blurRad="50800" dist="38100" dir="2700000" algn="tl" rotWithShape="0">
              <a:prstClr val="black">
                <a:alpha val="40000"/>
              </a:prstClr>
            </a:outerShdw>
          </a:effectLst>
        </p:spPr>
      </p:pic>
      <p:sp>
        <p:nvSpPr>
          <p:cNvPr id="5" name="Content Placeholder 2"/>
          <p:cNvSpPr txBox="1">
            <a:spLocks/>
          </p:cNvSpPr>
          <p:nvPr/>
        </p:nvSpPr>
        <p:spPr>
          <a:xfrm>
            <a:off x="457200" y="4172394"/>
            <a:ext cx="7391400" cy="17676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b="1" dirty="0" smtClean="0">
                <a:latin typeface="Arial" panose="020B0604020202020204" pitchFamily="34" charset="0"/>
                <a:cs typeface="Arial" panose="020B0604020202020204" pitchFamily="34" charset="0"/>
              </a:rPr>
              <a:t>In the Meantime: </a:t>
            </a:r>
            <a:r>
              <a:rPr lang="en-US" dirty="0" smtClean="0">
                <a:latin typeface="Arial" panose="020B0604020202020204" pitchFamily="34" charset="0"/>
                <a:cs typeface="Arial" panose="020B0604020202020204" pitchFamily="34" charset="0"/>
              </a:rPr>
              <a:t>Use these questions to jump-start your storytelling!</a:t>
            </a:r>
          </a:p>
          <a:p>
            <a:pPr marL="0" indent="0">
              <a:buFont typeface="Arial" pitchFamily="34" charset="0"/>
              <a:buNone/>
            </a:pPr>
            <a:endParaRPr lang="en-US" dirty="0" smtClean="0">
              <a:latin typeface="Arial" panose="020B0604020202020204" pitchFamily="34" charset="0"/>
              <a:cs typeface="Arial" panose="020B0604020202020204" pitchFamily="34" charset="0"/>
            </a:endParaRPr>
          </a:p>
          <a:p>
            <a:pPr marL="0" indent="0">
              <a:buFont typeface="Arial" pitchFamily="34" charse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56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886" y="3926036"/>
            <a:ext cx="12039600" cy="1143000"/>
          </a:xfrm>
        </p:spPr>
        <p:txBody>
          <a:bodyPr>
            <a:normAutofit fontScale="90000"/>
          </a:bodyPr>
          <a:lstStyle/>
          <a:p>
            <a:r>
              <a:rPr lang="en-US" dirty="0">
                <a:latin typeface="Arial" panose="020B0604020202020204" pitchFamily="34" charset="0"/>
                <a:cs typeface="Arial" panose="020B0604020202020204" pitchFamily="34" charset="0"/>
              </a:rPr>
              <a:t>Top 5 Reasons NOT to Join </a:t>
            </a:r>
            <a:r>
              <a:rPr lang="en-US" dirty="0" smtClean="0">
                <a:latin typeface="Arial" panose="020B0604020202020204" pitchFamily="34" charset="0"/>
                <a:cs typeface="Arial" panose="020B0604020202020204" pitchFamily="34" charset="0"/>
              </a:rPr>
              <a:t>SWCS</a:t>
            </a:r>
            <a:endParaRPr lang="en-US" dirty="0">
              <a:latin typeface="Arial" panose="020B0604020202020204" pitchFamily="34" charset="0"/>
              <a:cs typeface="Arial" panose="020B0604020202020204" pitchFamily="34" charset="0"/>
            </a:endParaRPr>
          </a:p>
        </p:txBody>
      </p:sp>
      <p:pic>
        <p:nvPicPr>
          <p:cNvPr id="3"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686799" y="3390900"/>
            <a:ext cx="1561775" cy="1507113"/>
          </a:xfrm>
          <a:prstGeom prst="rect">
            <a:avLst/>
          </a:prstGeom>
        </p:spPr>
      </p:pic>
      <p:sp>
        <p:nvSpPr>
          <p:cNvPr id="4" name="TextBox 8"/>
          <p:cNvSpPr txBox="1"/>
          <p:nvPr/>
        </p:nvSpPr>
        <p:spPr>
          <a:xfrm>
            <a:off x="3080598" y="5217617"/>
            <a:ext cx="12126803" cy="573427"/>
          </a:xfrm>
          <a:prstGeom prst="rect">
            <a:avLst/>
          </a:prstGeom>
        </p:spPr>
        <p:txBody>
          <a:bodyPr lIns="0" tIns="0" rIns="0" bIns="0" rtlCol="0" anchor="t">
            <a:spAutoFit/>
          </a:bodyPr>
          <a:lstStyle/>
          <a:p>
            <a:pPr algn="ctr">
              <a:lnSpc>
                <a:spcPts val="4899"/>
              </a:lnSpc>
              <a:spcBef>
                <a:spcPct val="0"/>
              </a:spcBef>
            </a:pPr>
            <a:r>
              <a:rPr lang="en-US" sz="3499" dirty="0">
                <a:solidFill>
                  <a:srgbClr val="80561B"/>
                </a:solidFill>
                <a:latin typeface="Arial" panose="020B0604020202020204" pitchFamily="34" charset="0"/>
                <a:cs typeface="Arial" panose="020B0604020202020204" pitchFamily="34" charset="0"/>
              </a:rPr>
              <a:t>Turn the negatives into positives!</a:t>
            </a:r>
          </a:p>
        </p:txBody>
      </p:sp>
    </p:spTree>
    <p:extLst>
      <p:ext uri="{BB962C8B-B14F-4D97-AF65-F5344CB8AC3E}">
        <p14:creationId xmlns:p14="http://schemas.microsoft.com/office/powerpoint/2010/main" val="42906008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35304"/>
            <a:ext cx="8229600" cy="1143000"/>
          </a:xfrm>
        </p:spPr>
        <p:txBody>
          <a:bodyPr>
            <a:normAutofit/>
          </a:bodyPr>
          <a:lstStyle/>
          <a:p>
            <a:r>
              <a:rPr lang="en-US" dirty="0">
                <a:latin typeface="Arial" panose="020B0604020202020204" pitchFamily="34" charset="0"/>
                <a:cs typeface="Arial" panose="020B0604020202020204" pitchFamily="34" charset="0"/>
              </a:rPr>
              <a:t>It's </a:t>
            </a:r>
            <a:r>
              <a:rPr lang="en-US" dirty="0" smtClean="0">
                <a:latin typeface="Arial" panose="020B0604020202020204" pitchFamily="34" charset="0"/>
                <a:cs typeface="Arial" panose="020B0604020202020204" pitchFamily="34" charset="0"/>
              </a:rPr>
              <a:t>too </a:t>
            </a:r>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xpensive</a:t>
            </a:r>
            <a:r>
              <a:rPr lang="en-US" dirty="0">
                <a:latin typeface="Arial" panose="020B0604020202020204" pitchFamily="34" charset="0"/>
                <a:cs typeface="Arial" panose="020B0604020202020204" pitchFamily="34" charset="0"/>
              </a:rPr>
              <a:t>! </a:t>
            </a:r>
          </a:p>
        </p:txBody>
      </p:sp>
      <p:grpSp>
        <p:nvGrpSpPr>
          <p:cNvPr id="4" name="Group 3"/>
          <p:cNvGrpSpPr/>
          <p:nvPr/>
        </p:nvGrpSpPr>
        <p:grpSpPr>
          <a:xfrm>
            <a:off x="304800" y="266700"/>
            <a:ext cx="1657880" cy="1716526"/>
            <a:chOff x="2834640" y="3827635"/>
            <a:chExt cx="1657880" cy="1716526"/>
          </a:xfrm>
        </p:grpSpPr>
        <p:sp>
          <p:nvSpPr>
            <p:cNvPr id="5" name="TextBox 4"/>
            <p:cNvSpPr txBox="1"/>
            <p:nvPr/>
          </p:nvSpPr>
          <p:spPr>
            <a:xfrm>
              <a:off x="2892320" y="3974501"/>
              <a:ext cx="1600200" cy="1569660"/>
            </a:xfrm>
            <a:prstGeom prst="rect">
              <a:avLst/>
            </a:prstGeom>
            <a:noFill/>
          </p:spPr>
          <p:txBody>
            <a:bodyPr wrap="square" rtlCol="0">
              <a:spAutoFit/>
            </a:bodyPr>
            <a:lstStyle/>
            <a:p>
              <a:pPr algn="ctr"/>
              <a:r>
                <a:rPr lang="en-US" sz="9600" dirty="0" smtClean="0">
                  <a:solidFill>
                    <a:srgbClr val="355B23"/>
                  </a:solidFill>
                  <a:latin typeface="Trailmade" panose="00000500000000000000" pitchFamily="50" charset="0"/>
                </a:rPr>
                <a:t>1</a:t>
              </a:r>
              <a:endParaRPr lang="en-US" sz="9600" dirty="0">
                <a:solidFill>
                  <a:srgbClr val="355B23"/>
                </a:solidFill>
                <a:latin typeface="Trailmade" panose="00000500000000000000" pitchFamily="50" charset="0"/>
              </a:endParaRPr>
            </a:p>
          </p:txBody>
        </p:sp>
        <p:sp>
          <p:nvSpPr>
            <p:cNvPr id="6" name="Oval 5"/>
            <p:cNvSpPr/>
            <p:nvPr/>
          </p:nvSpPr>
          <p:spPr>
            <a:xfrm>
              <a:off x="2834640" y="3827635"/>
              <a:ext cx="1657880" cy="1680209"/>
            </a:xfrm>
            <a:prstGeom prst="ellipse">
              <a:avLst/>
            </a:prstGeom>
            <a:noFill/>
            <a:ln w="57150">
              <a:solidFill>
                <a:srgbClr val="355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5B23"/>
                </a:solidFill>
              </a:endParaRPr>
            </a:p>
          </p:txBody>
        </p:sp>
      </p:grpSp>
      <p:sp>
        <p:nvSpPr>
          <p:cNvPr id="9" name="Content Placeholder 2"/>
          <p:cNvSpPr txBox="1">
            <a:spLocks/>
          </p:cNvSpPr>
          <p:nvPr/>
        </p:nvSpPr>
        <p:spPr>
          <a:xfrm>
            <a:off x="-476780" y="2336402"/>
            <a:ext cx="51249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b="1" dirty="0" smtClean="0">
                <a:latin typeface="Arial" panose="020B0604020202020204" pitchFamily="34" charset="0"/>
                <a:cs typeface="Arial" panose="020B0604020202020204" pitchFamily="34" charset="0"/>
              </a:rPr>
              <a:t>Your Experience: </a:t>
            </a:r>
          </a:p>
          <a:p>
            <a:pPr marL="0" indent="0" algn="r">
              <a:buNone/>
            </a:pPr>
            <a:endParaRPr lang="en-US" b="1" dirty="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sz="2800"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sz="900" b="1" dirty="0">
              <a:latin typeface="Arial" panose="020B0604020202020204" pitchFamily="34" charset="0"/>
              <a:cs typeface="Arial" panose="020B0604020202020204" pitchFamily="34" charset="0"/>
            </a:endParaRPr>
          </a:p>
          <a:p>
            <a:pPr marL="0" indent="0" algn="r">
              <a:buNone/>
            </a:pPr>
            <a:r>
              <a:rPr lang="en-US" b="1" dirty="0" smtClean="0">
                <a:latin typeface="Arial" panose="020B0604020202020204" pitchFamily="34" charset="0"/>
                <a:cs typeface="Arial" panose="020B0604020202020204" pitchFamily="34" charset="0"/>
              </a:rPr>
              <a:t>Available Tools:</a:t>
            </a:r>
          </a:p>
          <a:p>
            <a:pPr algn="r"/>
            <a:endParaRPr lang="en-US" b="1" dirty="0">
              <a:latin typeface="Arial" panose="020B0604020202020204" pitchFamily="34" charset="0"/>
              <a:cs typeface="Arial" panose="020B0604020202020204" pitchFamily="34" charset="0"/>
            </a:endParaRPr>
          </a:p>
        </p:txBody>
      </p:sp>
      <p:sp>
        <p:nvSpPr>
          <p:cNvPr id="10" name="Content Placeholder 2"/>
          <p:cNvSpPr txBox="1">
            <a:spLocks/>
          </p:cNvSpPr>
          <p:nvPr/>
        </p:nvSpPr>
        <p:spPr>
          <a:xfrm>
            <a:off x="5029200" y="2336402"/>
            <a:ext cx="9560326" cy="288329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Why do you pay?</a:t>
            </a:r>
          </a:p>
          <a:p>
            <a:pPr lvl="1"/>
            <a:r>
              <a:rPr lang="en-US" dirty="0">
                <a:solidFill>
                  <a:srgbClr val="80561B"/>
                </a:solidFill>
                <a:latin typeface="Arial" panose="020B0604020202020204" pitchFamily="34" charset="0"/>
                <a:cs typeface="Arial" panose="020B0604020202020204" pitchFamily="34" charset="0"/>
              </a:rPr>
              <a:t>Employer? Value of benefits? Journal? </a:t>
            </a:r>
            <a:endParaRPr lang="en-US" dirty="0" smtClean="0">
              <a:solidFill>
                <a:srgbClr val="80561B"/>
              </a:solidFill>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What have you gotten out of membership?</a:t>
            </a:r>
          </a:p>
          <a:p>
            <a:pPr lvl="1"/>
            <a:r>
              <a:rPr lang="en-US" dirty="0" smtClean="0">
                <a:solidFill>
                  <a:srgbClr val="80561B"/>
                </a:solidFill>
                <a:latin typeface="Arial" panose="020B0604020202020204" pitchFamily="34" charset="0"/>
                <a:cs typeface="Arial" panose="020B0604020202020204" pitchFamily="34" charset="0"/>
              </a:rPr>
              <a:t>At your chapter level and national level?</a:t>
            </a:r>
          </a:p>
          <a:p>
            <a:r>
              <a:rPr lang="en-US" dirty="0" smtClean="0">
                <a:latin typeface="Arial" panose="020B0604020202020204" pitchFamily="34" charset="0"/>
                <a:cs typeface="Arial" panose="020B0604020202020204" pitchFamily="34" charset="0"/>
              </a:rPr>
              <a:t>$115/year = less than $10/month </a:t>
            </a:r>
          </a:p>
          <a:p>
            <a:endParaRPr lang="en-US" dirty="0">
              <a:latin typeface="Arial" panose="020B0604020202020204" pitchFamily="34" charset="0"/>
              <a:cs typeface="Arial" panose="020B0604020202020204" pitchFamily="34" charset="0"/>
            </a:endParaRPr>
          </a:p>
        </p:txBody>
      </p:sp>
      <p:sp>
        <p:nvSpPr>
          <p:cNvPr id="11" name="Content Placeholder 2"/>
          <p:cNvSpPr txBox="1">
            <a:spLocks/>
          </p:cNvSpPr>
          <p:nvPr/>
        </p:nvSpPr>
        <p:spPr>
          <a:xfrm>
            <a:off x="5029200" y="5956060"/>
            <a:ext cx="9560326" cy="3454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General Recruitment Flyer and Infographic</a:t>
            </a:r>
          </a:p>
          <a:p>
            <a:r>
              <a:rPr lang="en-US" dirty="0" smtClean="0">
                <a:latin typeface="Arial" panose="020B0604020202020204" pitchFamily="34" charset="0"/>
                <a:cs typeface="Arial" panose="020B0604020202020204" pitchFamily="34" charset="0"/>
              </a:rPr>
              <a:t>Membership Made Easy </a:t>
            </a:r>
          </a:p>
          <a:p>
            <a:r>
              <a:rPr lang="en-US" dirty="0" smtClean="0">
                <a:latin typeface="Arial" panose="020B0604020202020204" pitchFamily="34" charset="0"/>
                <a:cs typeface="Arial" panose="020B0604020202020204" pitchFamily="34" charset="0"/>
              </a:rPr>
              <a:t>Individual Member Benefits Flyer</a:t>
            </a:r>
          </a:p>
          <a:p>
            <a:r>
              <a:rPr lang="en-US" dirty="0" smtClean="0">
                <a:latin typeface="Arial" panose="020B0604020202020204" pitchFamily="34" charset="0"/>
                <a:cs typeface="Arial" panose="020B0604020202020204" pitchFamily="34" charset="0"/>
              </a:rPr>
              <a:t>Gift Membership Forms</a:t>
            </a:r>
          </a:p>
          <a:p>
            <a:r>
              <a:rPr lang="en-US" dirty="0" smtClean="0">
                <a:solidFill>
                  <a:srgbClr val="80561B"/>
                </a:solidFill>
                <a:latin typeface="Arial" panose="020B0604020202020204" pitchFamily="34" charset="0"/>
                <a:cs typeface="Arial" panose="020B0604020202020204" pitchFamily="34" charset="0"/>
              </a:rPr>
              <a:t>Conservation Community Memberships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35190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5750" y="626896"/>
            <a:ext cx="8229600" cy="1143000"/>
          </a:xfrm>
        </p:spPr>
        <p:txBody>
          <a:bodyPr>
            <a:normAutofit/>
          </a:bodyPr>
          <a:lstStyle/>
          <a:p>
            <a:r>
              <a:rPr lang="en-US" dirty="0">
                <a:latin typeface="Arial" panose="020B0604020202020204" pitchFamily="34" charset="0"/>
                <a:cs typeface="Arial" panose="020B0604020202020204" pitchFamily="34" charset="0"/>
              </a:rPr>
              <a:t>I d</a:t>
            </a:r>
            <a:r>
              <a:rPr lang="en-US" dirty="0" smtClean="0">
                <a:latin typeface="Arial" panose="020B0604020202020204" pitchFamily="34" charset="0"/>
                <a:cs typeface="Arial" panose="020B0604020202020204" pitchFamily="34" charset="0"/>
              </a:rPr>
              <a:t>on't </a:t>
            </a:r>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ave </a:t>
            </a:r>
            <a:r>
              <a:rPr lang="en-US" dirty="0">
                <a:latin typeface="Arial" panose="020B0604020202020204" pitchFamily="34" charset="0"/>
                <a:cs typeface="Arial" panose="020B0604020202020204" pitchFamily="34" charset="0"/>
              </a:rPr>
              <a:t>t</a:t>
            </a:r>
            <a:r>
              <a:rPr lang="en-US" dirty="0" smtClean="0">
                <a:latin typeface="Arial" panose="020B0604020202020204" pitchFamily="34" charset="0"/>
                <a:cs typeface="Arial" panose="020B0604020202020204" pitchFamily="34" charset="0"/>
              </a:rPr>
              <a:t>ime!</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105400" y="2251995"/>
            <a:ext cx="12420600" cy="3113015"/>
          </a:xfrm>
        </p:spPr>
        <p:txBody>
          <a:bodyPr>
            <a:normAutofit/>
          </a:bodyPr>
          <a:lstStyle/>
          <a:p>
            <a:pPr>
              <a:lnSpc>
                <a:spcPts val="4899"/>
              </a:lnSpc>
            </a:pPr>
            <a:r>
              <a:rPr lang="en-US" dirty="0" smtClean="0">
                <a:latin typeface="Arial" panose="020B0604020202020204" pitchFamily="34" charset="0"/>
                <a:cs typeface="Arial" panose="020B0604020202020204" pitchFamily="34" charset="0"/>
              </a:rPr>
              <a:t>What is your time commitment? Why is that worthwhile for you?</a:t>
            </a:r>
          </a:p>
          <a:p>
            <a:pPr>
              <a:lnSpc>
                <a:spcPts val="4899"/>
              </a:lnSpc>
            </a:pPr>
            <a:r>
              <a:rPr lang="en-US" dirty="0" smtClean="0">
                <a:latin typeface="Arial" panose="020B0604020202020204" pitchFamily="34" charset="0"/>
                <a:cs typeface="Arial" panose="020B0604020202020204" pitchFamily="34" charset="0"/>
              </a:rPr>
              <a:t>Easy </a:t>
            </a:r>
            <a:r>
              <a:rPr lang="en-US" dirty="0">
                <a:latin typeface="Arial" panose="020B0604020202020204" pitchFamily="34" charset="0"/>
                <a:cs typeface="Arial" panose="020B0604020202020204" pitchFamily="34" charset="0"/>
              </a:rPr>
              <a:t>ways to get involved with the chapter that aren’t </a:t>
            </a:r>
            <a:r>
              <a:rPr lang="en-US" dirty="0" smtClean="0">
                <a:latin typeface="Arial" panose="020B0604020202020204" pitchFamily="34" charset="0"/>
                <a:cs typeface="Arial" panose="020B0604020202020204" pitchFamily="34" charset="0"/>
              </a:rPr>
              <a:t>as time-consuming</a:t>
            </a:r>
            <a:r>
              <a:rPr lang="en-US" dirty="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a:t>
            </a:r>
            <a:r>
              <a:rPr lang="en-US" dirty="0" smtClean="0">
                <a:latin typeface="Arial" panose="020B0604020202020204" pitchFamily="34" charset="0"/>
                <a:cs typeface="Arial" panose="020B0604020202020204" pitchFamily="34" charset="0"/>
              </a:rPr>
              <a:t>vent volunteer? </a:t>
            </a:r>
            <a:r>
              <a:rPr lang="en-US" dirty="0">
                <a:latin typeface="Arial" panose="020B0604020202020204" pitchFamily="34" charset="0"/>
                <a:cs typeface="Arial" panose="020B0604020202020204" pitchFamily="34" charset="0"/>
              </a:rPr>
              <a:t>P</a:t>
            </a:r>
            <a:r>
              <a:rPr lang="en-US" dirty="0" smtClean="0">
                <a:latin typeface="Arial" panose="020B0604020202020204" pitchFamily="34" charset="0"/>
                <a:cs typeface="Arial" panose="020B0604020202020204" pitchFamily="34" charset="0"/>
              </a:rPr>
              <a:t>rojects?</a:t>
            </a:r>
          </a:p>
          <a:p>
            <a:pPr>
              <a:lnSpc>
                <a:spcPts val="4899"/>
              </a:lnSpc>
            </a:pPr>
            <a:r>
              <a:rPr lang="en-US" dirty="0" smtClean="0">
                <a:latin typeface="Arial" panose="020B0604020202020204" pitchFamily="34" charset="0"/>
                <a:cs typeface="Arial" panose="020B0604020202020204" pitchFamily="34" charset="0"/>
              </a:rPr>
              <a:t>Professional certifications and value of trainings</a:t>
            </a:r>
            <a:endParaRPr lang="en-US" dirty="0">
              <a:latin typeface="Arial" panose="020B0604020202020204" pitchFamily="34" charset="0"/>
              <a:cs typeface="Arial" panose="020B0604020202020204" pitchFamily="34" charset="0"/>
            </a:endParaRPr>
          </a:p>
        </p:txBody>
      </p:sp>
      <p:grpSp>
        <p:nvGrpSpPr>
          <p:cNvPr id="8" name="Group 7"/>
          <p:cNvGrpSpPr/>
          <p:nvPr/>
        </p:nvGrpSpPr>
        <p:grpSpPr>
          <a:xfrm>
            <a:off x="323320" y="266700"/>
            <a:ext cx="1657880" cy="1716526"/>
            <a:chOff x="9848320" y="3900097"/>
            <a:chExt cx="1657880" cy="1716526"/>
          </a:xfrm>
        </p:grpSpPr>
        <p:sp>
          <p:nvSpPr>
            <p:cNvPr id="9" name="TextBox 8"/>
            <p:cNvSpPr txBox="1"/>
            <p:nvPr/>
          </p:nvSpPr>
          <p:spPr>
            <a:xfrm>
              <a:off x="9906000" y="4046963"/>
              <a:ext cx="1600200" cy="1569660"/>
            </a:xfrm>
            <a:prstGeom prst="rect">
              <a:avLst/>
            </a:prstGeom>
            <a:noFill/>
            <a:ln>
              <a:noFill/>
            </a:ln>
          </p:spPr>
          <p:txBody>
            <a:bodyPr wrap="square" rtlCol="0">
              <a:spAutoFit/>
            </a:bodyPr>
            <a:lstStyle/>
            <a:p>
              <a:pPr algn="ctr"/>
              <a:r>
                <a:rPr lang="en-US" sz="9600" dirty="0">
                  <a:solidFill>
                    <a:srgbClr val="355B23"/>
                  </a:solidFill>
                  <a:latin typeface="Trailmade" panose="00000500000000000000" pitchFamily="50" charset="0"/>
                </a:rPr>
                <a:t>2</a:t>
              </a:r>
            </a:p>
          </p:txBody>
        </p:sp>
        <p:sp>
          <p:nvSpPr>
            <p:cNvPr id="10" name="Oval 9"/>
            <p:cNvSpPr/>
            <p:nvPr/>
          </p:nvSpPr>
          <p:spPr>
            <a:xfrm>
              <a:off x="9848320" y="3900097"/>
              <a:ext cx="1657880" cy="1680209"/>
            </a:xfrm>
            <a:prstGeom prst="ellipse">
              <a:avLst/>
            </a:prstGeom>
            <a:noFill/>
            <a:ln w="57150">
              <a:solidFill>
                <a:srgbClr val="355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5B23"/>
                </a:solidFill>
              </a:endParaRPr>
            </a:p>
          </p:txBody>
        </p:sp>
      </p:grpSp>
      <p:sp>
        <p:nvSpPr>
          <p:cNvPr id="12" name="Content Placeholder 2"/>
          <p:cNvSpPr txBox="1">
            <a:spLocks/>
          </p:cNvSpPr>
          <p:nvPr/>
        </p:nvSpPr>
        <p:spPr>
          <a:xfrm>
            <a:off x="762000" y="2324100"/>
            <a:ext cx="405818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b="1" dirty="0" smtClean="0">
                <a:latin typeface="Arial" panose="020B0604020202020204" pitchFamily="34" charset="0"/>
                <a:cs typeface="Arial" panose="020B0604020202020204" pitchFamily="34" charset="0"/>
              </a:rPr>
              <a:t>Your Experience: </a:t>
            </a:r>
          </a:p>
          <a:p>
            <a:pPr marL="0" indent="0" algn="r">
              <a:buNone/>
            </a:pPr>
            <a:endParaRPr lang="en-US" b="1" dirty="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sz="2800" b="1" dirty="0" smtClean="0">
              <a:latin typeface="Arial" panose="020B0604020202020204" pitchFamily="34" charset="0"/>
              <a:cs typeface="Arial" panose="020B0604020202020204" pitchFamily="34" charset="0"/>
            </a:endParaRPr>
          </a:p>
          <a:p>
            <a:pPr marL="0" indent="0" algn="r">
              <a:buNone/>
            </a:pPr>
            <a:endParaRPr lang="en-US" sz="900" b="1" dirty="0">
              <a:latin typeface="Arial" panose="020B0604020202020204" pitchFamily="34" charset="0"/>
              <a:cs typeface="Arial" panose="020B0604020202020204" pitchFamily="34" charset="0"/>
            </a:endParaRPr>
          </a:p>
          <a:p>
            <a:pPr marL="0" indent="0" algn="r">
              <a:buNone/>
            </a:pPr>
            <a:r>
              <a:rPr lang="en-US" b="1" dirty="0" smtClean="0">
                <a:latin typeface="Arial" panose="020B0604020202020204" pitchFamily="34" charset="0"/>
                <a:cs typeface="Arial" panose="020B0604020202020204" pitchFamily="34" charset="0"/>
              </a:rPr>
              <a:t>Available Tools:</a:t>
            </a:r>
          </a:p>
          <a:p>
            <a:pPr algn="r"/>
            <a:endParaRPr lang="en-US" b="1" dirty="0">
              <a:latin typeface="Arial" panose="020B0604020202020204" pitchFamily="34" charset="0"/>
              <a:cs typeface="Arial" panose="020B0604020202020204" pitchFamily="34" charset="0"/>
            </a:endParaRPr>
          </a:p>
        </p:txBody>
      </p:sp>
      <p:sp>
        <p:nvSpPr>
          <p:cNvPr id="13" name="Content Placeholder 2"/>
          <p:cNvSpPr txBox="1">
            <a:spLocks/>
          </p:cNvSpPr>
          <p:nvPr/>
        </p:nvSpPr>
        <p:spPr>
          <a:xfrm>
            <a:off x="5105400" y="5847109"/>
            <a:ext cx="11353800" cy="42047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4899"/>
              </a:lnSpc>
            </a:pPr>
            <a:r>
              <a:rPr lang="en-US" dirty="0" smtClean="0">
                <a:latin typeface="Arial" panose="020B0604020202020204" pitchFamily="34" charset="0"/>
                <a:cs typeface="Arial" panose="020B0604020202020204" pitchFamily="34" charset="0"/>
              </a:rPr>
              <a:t>Chapter Leadership Flyer and Infographic</a:t>
            </a:r>
          </a:p>
          <a:p>
            <a:pPr>
              <a:lnSpc>
                <a:spcPts val="4899"/>
              </a:lnSpc>
            </a:pPr>
            <a:r>
              <a:rPr lang="en-US" dirty="0" smtClean="0">
                <a:latin typeface="Arial" panose="020B0604020202020204" pitchFamily="34" charset="0"/>
                <a:cs typeface="Arial" panose="020B0604020202020204" pitchFamily="34" charset="0"/>
              </a:rPr>
              <a:t>Which Professionals Need CEUs?</a:t>
            </a:r>
          </a:p>
          <a:p>
            <a:pPr>
              <a:lnSpc>
                <a:spcPts val="4899"/>
              </a:lnSpc>
            </a:pPr>
            <a:r>
              <a:rPr lang="en-US" dirty="0" smtClean="0">
                <a:latin typeface="Arial" panose="020B0604020202020204" pitchFamily="34" charset="0"/>
                <a:cs typeface="Arial" panose="020B0604020202020204" pitchFamily="34" charset="0"/>
              </a:rPr>
              <a:t>Chapter Bylaw Review Guidance </a:t>
            </a:r>
          </a:p>
          <a:p>
            <a:r>
              <a:rPr lang="en-US" dirty="0" smtClean="0">
                <a:latin typeface="Arial" panose="020B0604020202020204" pitchFamily="34" charset="0"/>
                <a:cs typeface="Arial" panose="020B0604020202020204" pitchFamily="34" charset="0"/>
              </a:rPr>
              <a:t>Reimagining your Chapter Webinar</a:t>
            </a:r>
          </a:p>
          <a:p>
            <a:r>
              <a:rPr lang="en-US" dirty="0" smtClean="0">
                <a:latin typeface="Arial" panose="020B0604020202020204" pitchFamily="34" charset="0"/>
                <a:cs typeface="Arial" panose="020B0604020202020204" pitchFamily="34" charset="0"/>
              </a:rPr>
              <a:t>Facebook Forum</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239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0363200" cy="1143000"/>
          </a:xfrm>
        </p:spPr>
        <p:txBody>
          <a:bodyPr>
            <a:normAutofit fontScale="90000"/>
          </a:bodyPr>
          <a:lstStyle/>
          <a:p>
            <a:r>
              <a:rPr lang="en-US" dirty="0">
                <a:latin typeface="Arial" panose="020B0604020202020204" pitchFamily="34" charset="0"/>
                <a:cs typeface="Arial" panose="020B0604020202020204" pitchFamily="34" charset="0"/>
              </a:rPr>
              <a:t>Renee's Chapter </a:t>
            </a:r>
            <a:r>
              <a:rPr lang="en-US" dirty="0" smtClean="0">
                <a:latin typeface="Arial" panose="020B0604020202020204" pitchFamily="34" charset="0"/>
                <a:cs typeface="Arial" panose="020B0604020202020204" pitchFamily="34" charset="0"/>
              </a:rPr>
              <a:t>Experience</a:t>
            </a:r>
            <a:endParaRPr lang="en-US" dirty="0">
              <a:latin typeface="Arial" panose="020B0604020202020204" pitchFamily="34" charset="0"/>
              <a:cs typeface="Arial" panose="020B0604020202020204" pitchFamily="34" charset="0"/>
            </a:endParaRPr>
          </a:p>
        </p:txBody>
      </p:sp>
      <p:pic>
        <p:nvPicPr>
          <p:cNvPr id="4" name="Picture 6"/>
          <p:cNvPicPr>
            <a:picLocks noChangeAspect="1"/>
          </p:cNvPicPr>
          <p:nvPr/>
        </p:nvPicPr>
        <p:blipFill rotWithShape="1">
          <a:blip r:embed="rId3"/>
          <a:srcRect t="16074" b="13252"/>
          <a:stretch/>
        </p:blipFill>
        <p:spPr>
          <a:xfrm>
            <a:off x="2286000" y="2095500"/>
            <a:ext cx="13065532" cy="6934200"/>
          </a:xfrm>
          <a:prstGeom prst="rect">
            <a:avLst/>
          </a:prstGeom>
        </p:spPr>
      </p:pic>
    </p:spTree>
    <p:extLst>
      <p:ext uri="{BB962C8B-B14F-4D97-AF65-F5344CB8AC3E}">
        <p14:creationId xmlns:p14="http://schemas.microsoft.com/office/powerpoint/2010/main" val="37365334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13944600" y="4991100"/>
            <a:ext cx="4255009" cy="4580977"/>
          </a:xfrm>
          <a:prstGeom prst="ellipse">
            <a:avLst/>
          </a:prstGeom>
          <a:solidFill>
            <a:srgbClr val="355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0" y="231078"/>
            <a:ext cx="11430771" cy="2133600"/>
          </a:xfrm>
        </p:spPr>
        <p:txBody>
          <a:bodyPr>
            <a:normAutofit/>
          </a:bodyPr>
          <a:lstStyle/>
          <a:p>
            <a:r>
              <a:rPr lang="en-US" dirty="0">
                <a:latin typeface="Arial" panose="020B0604020202020204" pitchFamily="34" charset="0"/>
                <a:cs typeface="Arial" panose="020B0604020202020204" pitchFamily="34" charset="0"/>
              </a:rPr>
              <a:t>My </a:t>
            </a:r>
            <a:r>
              <a:rPr lang="en-US" dirty="0" smtClean="0">
                <a:latin typeface="Arial" panose="020B0604020202020204" pitchFamily="34" charset="0"/>
                <a:cs typeface="Arial" panose="020B0604020202020204" pitchFamily="34" charset="0"/>
              </a:rPr>
              <a:t>employer </a:t>
            </a:r>
            <a:r>
              <a:rPr lang="en-US" dirty="0">
                <a:latin typeface="Arial" panose="020B0604020202020204" pitchFamily="34" charset="0"/>
                <a:cs typeface="Arial" panose="020B0604020202020204" pitchFamily="34" charset="0"/>
              </a:rPr>
              <a:t>doesn’t give </a:t>
            </a:r>
            <a:r>
              <a:rPr lang="en-US" dirty="0" smtClean="0">
                <a:latin typeface="Arial" panose="020B0604020202020204" pitchFamily="34" charset="0"/>
                <a:cs typeface="Arial" panose="020B0604020202020204" pitchFamily="34" charset="0"/>
              </a:rPr>
              <a:t/>
            </a:r>
            <a:br>
              <a:rPr lang="en-US"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me </a:t>
            </a:r>
            <a:r>
              <a:rPr lang="en-US" dirty="0">
                <a:latin typeface="Arial" panose="020B0604020202020204" pitchFamily="34" charset="0"/>
                <a:cs typeface="Arial" panose="020B0604020202020204" pitchFamily="34" charset="0"/>
              </a:rPr>
              <a:t>incentives to </a:t>
            </a:r>
            <a:r>
              <a:rPr lang="en-US" dirty="0" smtClean="0">
                <a:latin typeface="Arial" panose="020B0604020202020204" pitchFamily="34" charset="0"/>
                <a:cs typeface="Arial" panose="020B0604020202020204" pitchFamily="34" charset="0"/>
              </a:rPr>
              <a:t>participate.</a:t>
            </a: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304800" y="266700"/>
            <a:ext cx="1657880" cy="1716526"/>
            <a:chOff x="2892320" y="5858820"/>
            <a:chExt cx="1657880" cy="1716526"/>
          </a:xfrm>
        </p:grpSpPr>
        <p:sp>
          <p:nvSpPr>
            <p:cNvPr id="5" name="TextBox 4"/>
            <p:cNvSpPr txBox="1"/>
            <p:nvPr/>
          </p:nvSpPr>
          <p:spPr>
            <a:xfrm>
              <a:off x="2950000" y="6005686"/>
              <a:ext cx="1600200" cy="1569660"/>
            </a:xfrm>
            <a:prstGeom prst="rect">
              <a:avLst/>
            </a:prstGeom>
            <a:noFill/>
            <a:ln>
              <a:noFill/>
            </a:ln>
          </p:spPr>
          <p:txBody>
            <a:bodyPr wrap="square" rtlCol="0">
              <a:spAutoFit/>
            </a:bodyPr>
            <a:lstStyle/>
            <a:p>
              <a:pPr algn="ctr"/>
              <a:r>
                <a:rPr lang="en-US" sz="9600" dirty="0">
                  <a:solidFill>
                    <a:srgbClr val="355B23"/>
                  </a:solidFill>
                  <a:latin typeface="Trailmade" panose="00000500000000000000" pitchFamily="50" charset="0"/>
                </a:rPr>
                <a:t>3</a:t>
              </a:r>
            </a:p>
          </p:txBody>
        </p:sp>
        <p:sp>
          <p:nvSpPr>
            <p:cNvPr id="6" name="Oval 5"/>
            <p:cNvSpPr/>
            <p:nvPr/>
          </p:nvSpPr>
          <p:spPr>
            <a:xfrm>
              <a:off x="2892320" y="5858820"/>
              <a:ext cx="1657880" cy="1680209"/>
            </a:xfrm>
            <a:prstGeom prst="ellipse">
              <a:avLst/>
            </a:prstGeom>
            <a:noFill/>
            <a:ln w="57150">
              <a:solidFill>
                <a:srgbClr val="355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5B23"/>
                </a:solidFill>
              </a:endParaRPr>
            </a:p>
          </p:txBody>
        </p:sp>
      </p:grpSp>
      <p:sp>
        <p:nvSpPr>
          <p:cNvPr id="7" name="Content Placeholder 2"/>
          <p:cNvSpPr txBox="1">
            <a:spLocks/>
          </p:cNvSpPr>
          <p:nvPr/>
        </p:nvSpPr>
        <p:spPr>
          <a:xfrm>
            <a:off x="437620" y="2927444"/>
            <a:ext cx="4591580" cy="51878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b="1" dirty="0" smtClean="0">
                <a:latin typeface="Arial" panose="020B0604020202020204" pitchFamily="34" charset="0"/>
                <a:cs typeface="Arial" panose="020B0604020202020204" pitchFamily="34" charset="0"/>
              </a:rPr>
              <a:t>Your Experience: </a:t>
            </a:r>
          </a:p>
          <a:p>
            <a:pPr marL="0" indent="0" algn="r">
              <a:buNone/>
            </a:pPr>
            <a:endParaRPr lang="en-US" b="1" dirty="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sz="2400" b="1" dirty="0">
              <a:latin typeface="Arial" panose="020B0604020202020204" pitchFamily="34" charset="0"/>
              <a:cs typeface="Arial" panose="020B0604020202020204" pitchFamily="34" charset="0"/>
            </a:endParaRPr>
          </a:p>
          <a:p>
            <a:pPr marL="0" indent="0" algn="r">
              <a:buNone/>
            </a:pPr>
            <a:r>
              <a:rPr lang="en-US" b="1" dirty="0" smtClean="0">
                <a:latin typeface="Arial" panose="020B0604020202020204" pitchFamily="34" charset="0"/>
                <a:cs typeface="Arial" panose="020B0604020202020204" pitchFamily="34" charset="0"/>
              </a:rPr>
              <a:t>Available Tools:</a:t>
            </a:r>
          </a:p>
          <a:p>
            <a:pPr algn="r"/>
            <a:endParaRPr lang="en-US" b="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268236" y="2937508"/>
            <a:ext cx="11495764" cy="357759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Does your employer pay for your membership?</a:t>
            </a:r>
            <a:r>
              <a:rPr lang="en-US" dirty="0">
                <a:latin typeface="Arial" panose="020B0604020202020204" pitchFamily="34" charset="0"/>
                <a:cs typeface="Arial" panose="020B0604020202020204" pitchFamily="34" charset="0"/>
              </a:rPr>
              <a:t> If yes, </a:t>
            </a:r>
            <a:r>
              <a:rPr lang="en-US" dirty="0" smtClean="0">
                <a:latin typeface="Arial" panose="020B0604020202020204" pitchFamily="34" charset="0"/>
                <a:cs typeface="Arial" panose="020B0604020202020204" pitchFamily="34" charset="0"/>
              </a:rPr>
              <a:t>why? If not, why is membership worthwhile to you out of pocket?</a:t>
            </a:r>
          </a:p>
          <a:p>
            <a:r>
              <a:rPr lang="en-US" dirty="0" smtClean="0">
                <a:latin typeface="Arial" panose="020B0604020202020204" pitchFamily="34" charset="0"/>
                <a:cs typeface="Arial" panose="020B0604020202020204" pitchFamily="34" charset="0"/>
              </a:rPr>
              <a:t>Value of professional development and networking </a:t>
            </a:r>
            <a:endParaRPr lang="en-US" dirty="0" smtClean="0">
              <a:solidFill>
                <a:srgbClr val="80561B"/>
              </a:solidFill>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Office-wide memberships</a:t>
            </a:r>
          </a:p>
        </p:txBody>
      </p:sp>
      <p:sp>
        <p:nvSpPr>
          <p:cNvPr id="11" name="TextBox 10"/>
          <p:cNvSpPr txBox="1"/>
          <p:nvPr/>
        </p:nvSpPr>
        <p:spPr>
          <a:xfrm>
            <a:off x="14554200" y="5524500"/>
            <a:ext cx="3091318" cy="3108543"/>
          </a:xfrm>
          <a:prstGeom prst="rect">
            <a:avLst/>
          </a:prstGeom>
          <a:noFill/>
        </p:spPr>
        <p:txBody>
          <a:bodyPr wrap="square" rtlCol="0">
            <a:spAutoFit/>
          </a:bodyPr>
          <a:lstStyle/>
          <a:p>
            <a:pPr algn="ctr"/>
            <a:r>
              <a:rPr lang="en-US" sz="2800" dirty="0" smtClean="0">
                <a:solidFill>
                  <a:schemeClr val="bg1"/>
                </a:solidFill>
                <a:latin typeface="Arial" panose="020B0604020202020204" pitchFamily="34" charset="0"/>
                <a:cs typeface="Arial" panose="020B0604020202020204" pitchFamily="34" charset="0"/>
              </a:rPr>
              <a:t>“I </a:t>
            </a:r>
            <a:r>
              <a:rPr lang="en-US" sz="2800" dirty="0">
                <a:solidFill>
                  <a:schemeClr val="bg1"/>
                </a:solidFill>
                <a:latin typeface="Arial" panose="020B0604020202020204" pitchFamily="34" charset="0"/>
                <a:cs typeface="Arial" panose="020B0604020202020204" pitchFamily="34" charset="0"/>
              </a:rPr>
              <a:t>know I'm a better employee for participating, networking, and being broader </a:t>
            </a:r>
            <a:r>
              <a:rPr lang="en-US" sz="2800" dirty="0" smtClean="0">
                <a:solidFill>
                  <a:schemeClr val="bg1"/>
                </a:solidFill>
                <a:latin typeface="Arial" panose="020B0604020202020204" pitchFamily="34" charset="0"/>
                <a:cs typeface="Arial" panose="020B0604020202020204" pitchFamily="34" charset="0"/>
              </a:rPr>
              <a:t>minded.” </a:t>
            </a:r>
            <a:br>
              <a:rPr lang="en-US" sz="2800" dirty="0" smtClean="0">
                <a:solidFill>
                  <a:schemeClr val="bg1"/>
                </a:solidFill>
                <a:latin typeface="Arial" panose="020B0604020202020204" pitchFamily="34" charset="0"/>
                <a:cs typeface="Arial" panose="020B0604020202020204" pitchFamily="34" charset="0"/>
              </a:rPr>
            </a:br>
            <a:r>
              <a:rPr lang="en-US" sz="2800" dirty="0" smtClean="0">
                <a:solidFill>
                  <a:schemeClr val="bg1"/>
                </a:solidFill>
                <a:latin typeface="Arial" panose="020B0604020202020204" pitchFamily="34" charset="0"/>
                <a:cs typeface="Arial" panose="020B0604020202020204" pitchFamily="34" charset="0"/>
              </a:rPr>
              <a:t>– SWCS Member</a:t>
            </a:r>
            <a:endParaRPr lang="en-US" sz="2800" dirty="0">
              <a:solidFill>
                <a:schemeClr val="bg1"/>
              </a:solidFill>
              <a:latin typeface="Arial" panose="020B0604020202020204" pitchFamily="34" charset="0"/>
              <a:cs typeface="Arial" panose="020B0604020202020204" pitchFamily="34" charset="0"/>
            </a:endParaRPr>
          </a:p>
        </p:txBody>
      </p:sp>
      <p:sp>
        <p:nvSpPr>
          <p:cNvPr id="12" name="Content Placeholder 2"/>
          <p:cNvSpPr txBox="1">
            <a:spLocks/>
          </p:cNvSpPr>
          <p:nvPr/>
        </p:nvSpPr>
        <p:spPr>
          <a:xfrm>
            <a:off x="5284814" y="6303479"/>
            <a:ext cx="9560326" cy="34546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latin typeface="Arial" panose="020B0604020202020204" pitchFamily="34" charset="0"/>
                <a:cs typeface="Arial" panose="020B0604020202020204" pitchFamily="34" charset="0"/>
              </a:rPr>
              <a:t>General Recruitment Flyer and Infographic</a:t>
            </a:r>
          </a:p>
          <a:p>
            <a:r>
              <a:rPr lang="en-US" dirty="0" smtClean="0">
                <a:latin typeface="Arial" panose="020B0604020202020204" pitchFamily="34" charset="0"/>
                <a:cs typeface="Arial" panose="020B0604020202020204" pitchFamily="34" charset="0"/>
              </a:rPr>
              <a:t>NRCS Recruitment Flyer and Infographic</a:t>
            </a:r>
          </a:p>
          <a:p>
            <a:r>
              <a:rPr lang="en-US" dirty="0" smtClean="0">
                <a:solidFill>
                  <a:srgbClr val="80561B"/>
                </a:solidFill>
                <a:latin typeface="Arial" panose="020B0604020202020204" pitchFamily="34" charset="0"/>
                <a:cs typeface="Arial" panose="020B0604020202020204" pitchFamily="34" charset="0"/>
              </a:rPr>
              <a:t>Conservation Community Memberships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5087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0"/>
            <a:ext cx="12496800" cy="2514600"/>
          </a:xfrm>
        </p:spPr>
        <p:txBody>
          <a:bodyPr>
            <a:normAutofit/>
          </a:bodyPr>
          <a:lstStyle/>
          <a:p>
            <a:pPr>
              <a:lnSpc>
                <a:spcPts val="7039"/>
              </a:lnSpc>
            </a:pPr>
            <a:r>
              <a:rPr lang="en-US" dirty="0">
                <a:latin typeface="Arial" panose="020B0604020202020204" pitchFamily="34" charset="0"/>
                <a:cs typeface="Arial" panose="020B0604020202020204" pitchFamily="34" charset="0"/>
              </a:rPr>
              <a:t>I’m already a member of</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*another </a:t>
            </a:r>
            <a:r>
              <a:rPr lang="en-US" dirty="0">
                <a:latin typeface="Arial" panose="020B0604020202020204" pitchFamily="34" charset="0"/>
                <a:cs typeface="Arial" panose="020B0604020202020204" pitchFamily="34" charset="0"/>
              </a:rPr>
              <a:t>professional </a:t>
            </a:r>
            <a:r>
              <a:rPr lang="en-US" dirty="0" smtClean="0">
                <a:latin typeface="Arial" panose="020B0604020202020204" pitchFamily="34" charset="0"/>
                <a:cs typeface="Arial" panose="020B0604020202020204" pitchFamily="34" charset="0"/>
              </a:rPr>
              <a:t>society*</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361432" y="2514600"/>
            <a:ext cx="11326368" cy="3548833"/>
          </a:xfrm>
        </p:spPr>
        <p:txBody>
          <a:bodyPr>
            <a:normAutofit/>
          </a:bodyPr>
          <a:lstStyle/>
          <a:p>
            <a:pPr>
              <a:lnSpc>
                <a:spcPts val="4899"/>
              </a:lnSpc>
            </a:pPr>
            <a:r>
              <a:rPr lang="en-US" dirty="0" smtClean="0">
                <a:latin typeface="Arial" panose="020B0604020202020204" pitchFamily="34" charset="0"/>
                <a:cs typeface="Arial" panose="020B0604020202020204" pitchFamily="34" charset="0"/>
              </a:rPr>
              <a:t>Why did you choose to be a member of SWCS? What makes us different?</a:t>
            </a:r>
          </a:p>
          <a:p>
            <a:pPr lvl="1">
              <a:lnSpc>
                <a:spcPts val="4899"/>
              </a:lnSpc>
            </a:pPr>
            <a:r>
              <a:rPr lang="en-US" dirty="0" smtClean="0">
                <a:solidFill>
                  <a:srgbClr val="80561B"/>
                </a:solidFill>
                <a:latin typeface="Arial" panose="020B0604020202020204" pitchFamily="34" charset="0"/>
                <a:cs typeface="Arial" panose="020B0604020202020204" pitchFamily="34" charset="0"/>
              </a:rPr>
              <a:t>Diversity </a:t>
            </a:r>
            <a:r>
              <a:rPr lang="en-US" dirty="0">
                <a:solidFill>
                  <a:srgbClr val="80561B"/>
                </a:solidFill>
                <a:latin typeface="Arial" panose="020B0604020202020204" pitchFamily="34" charset="0"/>
                <a:cs typeface="Arial" panose="020B0604020202020204" pitchFamily="34" charset="0"/>
              </a:rPr>
              <a:t>of careers and </a:t>
            </a:r>
            <a:r>
              <a:rPr lang="en-US" dirty="0" smtClean="0">
                <a:solidFill>
                  <a:srgbClr val="80561B"/>
                </a:solidFill>
                <a:latin typeface="Arial" panose="020B0604020202020204" pitchFamily="34" charset="0"/>
                <a:cs typeface="Arial" panose="020B0604020202020204" pitchFamily="34" charset="0"/>
              </a:rPr>
              <a:t>membership </a:t>
            </a:r>
          </a:p>
          <a:p>
            <a:pPr>
              <a:lnSpc>
                <a:spcPts val="4899"/>
              </a:lnSpc>
            </a:pPr>
            <a:r>
              <a:rPr lang="en-US" dirty="0" smtClean="0">
                <a:latin typeface="Arial" panose="020B0604020202020204" pitchFamily="34" charset="0"/>
                <a:cs typeface="Arial" panose="020B0604020202020204" pitchFamily="34" charset="0"/>
              </a:rPr>
              <a:t>Value to students and early career professionals</a:t>
            </a:r>
          </a:p>
          <a:p>
            <a:pPr>
              <a:lnSpc>
                <a:spcPts val="4899"/>
              </a:lnSpc>
            </a:pPr>
            <a:r>
              <a:rPr lang="en-US" dirty="0" smtClean="0">
                <a:latin typeface="Arial" panose="020B0604020202020204" pitchFamily="34" charset="0"/>
                <a:cs typeface="Arial" panose="020B0604020202020204" pitchFamily="34" charset="0"/>
              </a:rPr>
              <a:t>Special projects </a:t>
            </a:r>
          </a:p>
        </p:txBody>
      </p:sp>
      <p:grpSp>
        <p:nvGrpSpPr>
          <p:cNvPr id="5" name="Group 4"/>
          <p:cNvGrpSpPr/>
          <p:nvPr/>
        </p:nvGrpSpPr>
        <p:grpSpPr>
          <a:xfrm>
            <a:off x="304800" y="266700"/>
            <a:ext cx="1657880" cy="1716526"/>
            <a:chOff x="9848320" y="6006429"/>
            <a:chExt cx="1657880" cy="1716526"/>
          </a:xfrm>
        </p:grpSpPr>
        <p:sp>
          <p:nvSpPr>
            <p:cNvPr id="6" name="TextBox 5"/>
            <p:cNvSpPr txBox="1"/>
            <p:nvPr/>
          </p:nvSpPr>
          <p:spPr>
            <a:xfrm>
              <a:off x="9906000" y="6153295"/>
              <a:ext cx="1600200" cy="1569660"/>
            </a:xfrm>
            <a:prstGeom prst="rect">
              <a:avLst/>
            </a:prstGeom>
            <a:noFill/>
          </p:spPr>
          <p:txBody>
            <a:bodyPr wrap="square" rtlCol="0">
              <a:spAutoFit/>
            </a:bodyPr>
            <a:lstStyle/>
            <a:p>
              <a:pPr algn="ctr"/>
              <a:r>
                <a:rPr lang="en-US" sz="9600" dirty="0">
                  <a:solidFill>
                    <a:srgbClr val="355B23"/>
                  </a:solidFill>
                  <a:latin typeface="Trailmade" panose="00000500000000000000" pitchFamily="50" charset="0"/>
                </a:rPr>
                <a:t>4</a:t>
              </a:r>
            </a:p>
          </p:txBody>
        </p:sp>
        <p:sp>
          <p:nvSpPr>
            <p:cNvPr id="7" name="Oval 6"/>
            <p:cNvSpPr/>
            <p:nvPr/>
          </p:nvSpPr>
          <p:spPr>
            <a:xfrm>
              <a:off x="9848320" y="6006429"/>
              <a:ext cx="1657880" cy="1680209"/>
            </a:xfrm>
            <a:prstGeom prst="ellipse">
              <a:avLst/>
            </a:prstGeom>
            <a:noFill/>
            <a:ln w="57150">
              <a:solidFill>
                <a:srgbClr val="355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5B23"/>
                </a:solidFill>
              </a:endParaRPr>
            </a:p>
          </p:txBody>
        </p:sp>
      </p:grpSp>
      <p:sp>
        <p:nvSpPr>
          <p:cNvPr id="8" name="Content Placeholder 2"/>
          <p:cNvSpPr txBox="1">
            <a:spLocks/>
          </p:cNvSpPr>
          <p:nvPr/>
        </p:nvSpPr>
        <p:spPr>
          <a:xfrm>
            <a:off x="-3124200" y="2585266"/>
            <a:ext cx="8229600" cy="50728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b="1" dirty="0" smtClean="0">
                <a:latin typeface="Arial" panose="020B0604020202020204" pitchFamily="34" charset="0"/>
                <a:cs typeface="Arial" panose="020B0604020202020204" pitchFamily="34" charset="0"/>
              </a:rPr>
              <a:t>Your Experience: </a:t>
            </a:r>
          </a:p>
          <a:p>
            <a:pPr marL="0" indent="0" algn="r">
              <a:buNone/>
            </a:pPr>
            <a:endParaRPr lang="en-US" b="1" dirty="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b="1" dirty="0" smtClean="0">
              <a:latin typeface="Arial" panose="020B0604020202020204" pitchFamily="34" charset="0"/>
              <a:cs typeface="Arial" panose="020B0604020202020204" pitchFamily="34" charset="0"/>
            </a:endParaRPr>
          </a:p>
          <a:p>
            <a:pPr marL="0" indent="0" algn="r">
              <a:buNone/>
            </a:pPr>
            <a:endParaRPr lang="en-US" sz="2800" b="1" dirty="0" smtClean="0">
              <a:latin typeface="Arial" panose="020B0604020202020204" pitchFamily="34" charset="0"/>
              <a:cs typeface="Arial" panose="020B0604020202020204" pitchFamily="34" charset="0"/>
            </a:endParaRPr>
          </a:p>
          <a:p>
            <a:pPr marL="0" indent="0" algn="r">
              <a:buNone/>
            </a:pPr>
            <a:endParaRPr lang="en-US" sz="2800" b="1" dirty="0" smtClean="0">
              <a:latin typeface="Arial" panose="020B0604020202020204" pitchFamily="34" charset="0"/>
              <a:cs typeface="Arial" panose="020B0604020202020204" pitchFamily="34" charset="0"/>
            </a:endParaRPr>
          </a:p>
          <a:p>
            <a:pPr marL="0" indent="0" algn="r">
              <a:buNone/>
            </a:pPr>
            <a:endParaRPr lang="en-US" sz="900" b="1" dirty="0">
              <a:latin typeface="Arial" panose="020B0604020202020204" pitchFamily="34" charset="0"/>
              <a:cs typeface="Arial" panose="020B0604020202020204" pitchFamily="34" charset="0"/>
            </a:endParaRPr>
          </a:p>
          <a:p>
            <a:pPr marL="0" indent="0" algn="r">
              <a:buNone/>
            </a:pPr>
            <a:r>
              <a:rPr lang="en-US" b="1" dirty="0" smtClean="0">
                <a:latin typeface="Arial" panose="020B0604020202020204" pitchFamily="34" charset="0"/>
                <a:cs typeface="Arial" panose="020B0604020202020204" pitchFamily="34" charset="0"/>
              </a:rPr>
              <a:t>Available Tools:</a:t>
            </a:r>
          </a:p>
          <a:p>
            <a:pPr algn="r"/>
            <a:endParaRPr lang="en-US" b="1" dirty="0">
              <a:latin typeface="Arial" panose="020B0604020202020204" pitchFamily="34" charset="0"/>
              <a:cs typeface="Arial" panose="020B0604020202020204" pitchFamily="34" charset="0"/>
            </a:endParaRPr>
          </a:p>
        </p:txBody>
      </p:sp>
      <p:sp>
        <p:nvSpPr>
          <p:cNvPr id="9" name="Content Placeholder 2"/>
          <p:cNvSpPr txBox="1">
            <a:spLocks/>
          </p:cNvSpPr>
          <p:nvPr/>
        </p:nvSpPr>
        <p:spPr>
          <a:xfrm>
            <a:off x="5361432" y="6591300"/>
            <a:ext cx="13106400" cy="32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4899"/>
              </a:lnSpc>
            </a:pPr>
            <a:r>
              <a:rPr lang="en-US" dirty="0" smtClean="0">
                <a:latin typeface="Arial" panose="020B0604020202020204" pitchFamily="34" charset="0"/>
                <a:cs typeface="Arial" panose="020B0604020202020204" pitchFamily="34" charset="0"/>
              </a:rPr>
              <a:t>General Recruitment Flyer </a:t>
            </a:r>
            <a:r>
              <a:rPr lang="en-US" dirty="0">
                <a:latin typeface="Arial" panose="020B0604020202020204" pitchFamily="34" charset="0"/>
                <a:cs typeface="Arial" panose="020B0604020202020204" pitchFamily="34" charset="0"/>
              </a:rPr>
              <a:t>a</a:t>
            </a:r>
            <a:r>
              <a:rPr lang="en-US" dirty="0" smtClean="0">
                <a:latin typeface="Arial" panose="020B0604020202020204" pitchFamily="34" charset="0"/>
                <a:cs typeface="Arial" panose="020B0604020202020204" pitchFamily="34" charset="0"/>
              </a:rPr>
              <a:t>nd Infographic</a:t>
            </a:r>
          </a:p>
          <a:p>
            <a:pPr>
              <a:lnSpc>
                <a:spcPts val="4899"/>
              </a:lnSpc>
            </a:pPr>
            <a:r>
              <a:rPr lang="en-US" dirty="0" smtClean="0">
                <a:latin typeface="Arial" panose="020B0604020202020204" pitchFamily="34" charset="0"/>
                <a:cs typeface="Arial" panose="020B0604020202020204" pitchFamily="34" charset="0"/>
              </a:rPr>
              <a:t>Student and Early Career Professionals Flyer and Infographic</a:t>
            </a:r>
          </a:p>
          <a:p>
            <a:pPr>
              <a:lnSpc>
                <a:spcPts val="4899"/>
              </a:lnSpc>
            </a:pPr>
            <a:r>
              <a:rPr lang="en-US" dirty="0" smtClean="0">
                <a:latin typeface="Arial" panose="020B0604020202020204" pitchFamily="34" charset="0"/>
                <a:cs typeface="Arial" panose="020B0604020202020204" pitchFamily="34" charset="0"/>
              </a:rPr>
              <a:t>NRCS Flyer and Infographic</a:t>
            </a:r>
          </a:p>
          <a:p>
            <a:pPr>
              <a:lnSpc>
                <a:spcPts val="4899"/>
              </a:lnSpc>
            </a:pPr>
            <a:r>
              <a:rPr lang="en-US" dirty="0" smtClean="0">
                <a:latin typeface="Arial" panose="020B0604020202020204" pitchFamily="34" charset="0"/>
                <a:cs typeface="Arial" panose="020B0604020202020204" pitchFamily="34" charset="0"/>
              </a:rPr>
              <a:t>Guide for Students and Early Career Professionals in Conservation</a:t>
            </a:r>
            <a:endParaRPr lang="en-US" dirty="0">
              <a:latin typeface="Arial" panose="020B0604020202020204" pitchFamily="34" charset="0"/>
              <a:cs typeface="Arial" panose="020B0604020202020204" pitchFamily="34" charset="0"/>
            </a:endParaRPr>
          </a:p>
          <a:p>
            <a:pPr>
              <a:lnSpc>
                <a:spcPts val="4899"/>
              </a:lnSpc>
            </a:pPr>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36580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626896"/>
            <a:ext cx="8229600" cy="1143000"/>
          </a:xfrm>
        </p:spPr>
        <p:txBody>
          <a:bodyPr>
            <a:normAutofit/>
          </a:bodyPr>
          <a:lstStyle/>
          <a:p>
            <a:r>
              <a:rPr lang="en-US" dirty="0">
                <a:latin typeface="Arial" panose="020B0604020202020204" pitchFamily="34" charset="0"/>
                <a:cs typeface="Arial" panose="020B0604020202020204" pitchFamily="34" charset="0"/>
              </a:rPr>
              <a:t>I'm </a:t>
            </a:r>
            <a:r>
              <a:rPr lang="en-US" dirty="0" smtClean="0">
                <a:latin typeface="Arial" panose="020B0604020202020204" pitchFamily="34" charset="0"/>
                <a:cs typeface="Arial" panose="020B0604020202020204" pitchFamily="34" charset="0"/>
              </a:rPr>
              <a:t>Retired.</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562600" y="2553629"/>
            <a:ext cx="11353800" cy="3047071"/>
          </a:xfrm>
        </p:spPr>
        <p:txBody>
          <a:bodyPr/>
          <a:lstStyle/>
          <a:p>
            <a:r>
              <a:rPr lang="en-US" dirty="0" smtClean="0">
                <a:latin typeface="Arial" panose="020B0604020202020204" pitchFamily="34" charset="0"/>
                <a:cs typeface="Arial" panose="020B0604020202020204" pitchFamily="34" charset="0"/>
              </a:rPr>
              <a:t>Who do you know who is involved and retired? Why are they involved? Start those conversations!</a:t>
            </a:r>
          </a:p>
          <a:p>
            <a:r>
              <a:rPr lang="en-US" dirty="0" smtClean="0">
                <a:latin typeface="Arial" panose="020B0604020202020204" pitchFamily="34" charset="0"/>
                <a:cs typeface="Arial" panose="020B0604020202020204" pitchFamily="34" charset="0"/>
              </a:rPr>
              <a:t>Mentoring opportunities and giving back to the mission</a:t>
            </a:r>
          </a:p>
          <a:p>
            <a:r>
              <a:rPr lang="en-US" dirty="0" smtClean="0">
                <a:latin typeface="Arial" panose="020B0604020202020204" pitchFamily="34" charset="0"/>
                <a:cs typeface="Arial" panose="020B0604020202020204" pitchFamily="34" charset="0"/>
              </a:rPr>
              <a:t>Low commitment volunteering options</a:t>
            </a:r>
            <a:endParaRPr lang="en-US" dirty="0">
              <a:latin typeface="Arial" panose="020B0604020202020204" pitchFamily="34" charset="0"/>
              <a:cs typeface="Arial" panose="020B0604020202020204" pitchFamily="34" charset="0"/>
            </a:endParaRPr>
          </a:p>
        </p:txBody>
      </p:sp>
      <p:grpSp>
        <p:nvGrpSpPr>
          <p:cNvPr id="4" name="Group 3"/>
          <p:cNvGrpSpPr/>
          <p:nvPr/>
        </p:nvGrpSpPr>
        <p:grpSpPr>
          <a:xfrm>
            <a:off x="323320" y="266700"/>
            <a:ext cx="1657880" cy="1716526"/>
            <a:chOff x="9848320" y="6006429"/>
            <a:chExt cx="1657880" cy="1716526"/>
          </a:xfrm>
        </p:grpSpPr>
        <p:sp>
          <p:nvSpPr>
            <p:cNvPr id="5" name="TextBox 4"/>
            <p:cNvSpPr txBox="1"/>
            <p:nvPr/>
          </p:nvSpPr>
          <p:spPr>
            <a:xfrm>
              <a:off x="9906000" y="6153295"/>
              <a:ext cx="1600200" cy="1569660"/>
            </a:xfrm>
            <a:prstGeom prst="rect">
              <a:avLst/>
            </a:prstGeom>
            <a:noFill/>
          </p:spPr>
          <p:txBody>
            <a:bodyPr wrap="square" rtlCol="0">
              <a:spAutoFit/>
            </a:bodyPr>
            <a:lstStyle/>
            <a:p>
              <a:pPr algn="ctr"/>
              <a:r>
                <a:rPr lang="en-US" sz="9600" dirty="0" smtClean="0">
                  <a:solidFill>
                    <a:srgbClr val="355B23"/>
                  </a:solidFill>
                  <a:latin typeface="Trailmade" panose="00000500000000000000" pitchFamily="50" charset="0"/>
                </a:rPr>
                <a:t>5</a:t>
              </a:r>
              <a:endParaRPr lang="en-US" sz="9600" dirty="0">
                <a:solidFill>
                  <a:srgbClr val="355B23"/>
                </a:solidFill>
                <a:latin typeface="Trailmade" panose="00000500000000000000" pitchFamily="50" charset="0"/>
              </a:endParaRPr>
            </a:p>
          </p:txBody>
        </p:sp>
        <p:sp>
          <p:nvSpPr>
            <p:cNvPr id="6" name="Oval 5"/>
            <p:cNvSpPr/>
            <p:nvPr/>
          </p:nvSpPr>
          <p:spPr>
            <a:xfrm>
              <a:off x="9848320" y="6006429"/>
              <a:ext cx="1657880" cy="1680209"/>
            </a:xfrm>
            <a:prstGeom prst="ellipse">
              <a:avLst/>
            </a:prstGeom>
            <a:noFill/>
            <a:ln w="57150">
              <a:solidFill>
                <a:srgbClr val="355B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55B23"/>
                </a:solidFill>
              </a:endParaRPr>
            </a:p>
          </p:txBody>
        </p:sp>
      </p:grpSp>
      <p:sp>
        <p:nvSpPr>
          <p:cNvPr id="7" name="Content Placeholder 2"/>
          <p:cNvSpPr txBox="1">
            <a:spLocks/>
          </p:cNvSpPr>
          <p:nvPr/>
        </p:nvSpPr>
        <p:spPr>
          <a:xfrm>
            <a:off x="1447800" y="2514600"/>
            <a:ext cx="8229600" cy="507283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dirty="0" smtClean="0">
                <a:latin typeface="Arial" panose="020B0604020202020204" pitchFamily="34" charset="0"/>
                <a:cs typeface="Arial" panose="020B0604020202020204" pitchFamily="34" charset="0"/>
              </a:rPr>
              <a:t>Your Experience: </a:t>
            </a:r>
          </a:p>
          <a:p>
            <a:pPr marL="0" indent="0">
              <a:buNone/>
            </a:pPr>
            <a:endParaRPr lang="en-US" b="1" dirty="0">
              <a:latin typeface="Arial" panose="020B0604020202020204" pitchFamily="34" charset="0"/>
              <a:cs typeface="Arial" panose="020B0604020202020204" pitchFamily="34" charset="0"/>
            </a:endParaRPr>
          </a:p>
          <a:p>
            <a:pPr marL="0" indent="0">
              <a:buNone/>
            </a:pPr>
            <a:endParaRPr lang="en-US" b="1" dirty="0" smtClean="0">
              <a:latin typeface="Arial" panose="020B0604020202020204" pitchFamily="34" charset="0"/>
              <a:cs typeface="Arial" panose="020B0604020202020204" pitchFamily="34" charset="0"/>
            </a:endParaRPr>
          </a:p>
          <a:p>
            <a:pPr marL="0" indent="0">
              <a:buNone/>
            </a:pPr>
            <a:endParaRPr lang="en-US" b="1" dirty="0" smtClean="0">
              <a:latin typeface="Arial" panose="020B0604020202020204" pitchFamily="34" charset="0"/>
              <a:cs typeface="Arial" panose="020B0604020202020204" pitchFamily="34" charset="0"/>
            </a:endParaRPr>
          </a:p>
          <a:p>
            <a:pPr marL="0" indent="0">
              <a:buNone/>
            </a:pPr>
            <a:endParaRPr lang="en-US" b="1" dirty="0" smtClean="0">
              <a:latin typeface="Arial" panose="020B0604020202020204" pitchFamily="34" charset="0"/>
              <a:cs typeface="Arial" panose="020B0604020202020204" pitchFamily="34" charset="0"/>
            </a:endParaRPr>
          </a:p>
          <a:p>
            <a:pPr marL="0" indent="0">
              <a:buNone/>
            </a:pPr>
            <a:endParaRPr lang="en-US" sz="2800" b="1" dirty="0" smtClean="0">
              <a:latin typeface="Arial" panose="020B0604020202020204" pitchFamily="34" charset="0"/>
              <a:cs typeface="Arial" panose="020B0604020202020204" pitchFamily="34" charset="0"/>
            </a:endParaRPr>
          </a:p>
          <a:p>
            <a:pPr marL="0" indent="0">
              <a:buNone/>
            </a:pPr>
            <a:endParaRPr lang="en-US" sz="900" b="1" dirty="0">
              <a:latin typeface="Arial" panose="020B0604020202020204" pitchFamily="34" charset="0"/>
              <a:cs typeface="Arial" panose="020B0604020202020204" pitchFamily="34" charset="0"/>
            </a:endParaRPr>
          </a:p>
          <a:p>
            <a:pPr marL="0" indent="0">
              <a:buNone/>
            </a:pPr>
            <a:r>
              <a:rPr lang="en-US" b="1" dirty="0" smtClean="0">
                <a:latin typeface="Arial" panose="020B0604020202020204" pitchFamily="34" charset="0"/>
                <a:cs typeface="Arial" panose="020B0604020202020204" pitchFamily="34" charset="0"/>
              </a:rPr>
              <a:t>Available Tools:</a:t>
            </a:r>
          </a:p>
          <a:p>
            <a:endParaRPr lang="en-US" b="1" dirty="0">
              <a:latin typeface="Arial" panose="020B0604020202020204" pitchFamily="34" charset="0"/>
              <a:cs typeface="Arial" panose="020B0604020202020204" pitchFamily="34" charset="0"/>
            </a:endParaRPr>
          </a:p>
        </p:txBody>
      </p:sp>
      <p:sp>
        <p:nvSpPr>
          <p:cNvPr id="8" name="Content Placeholder 2"/>
          <p:cNvSpPr txBox="1">
            <a:spLocks/>
          </p:cNvSpPr>
          <p:nvPr/>
        </p:nvSpPr>
        <p:spPr>
          <a:xfrm>
            <a:off x="5529146" y="5987234"/>
            <a:ext cx="8796454" cy="3200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rgbClr val="80561B"/>
                </a:solidFill>
                <a:latin typeface="HelveticaNeueLT Std Lt" panose="020B0403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ts val="4899"/>
              </a:lnSpc>
            </a:pPr>
            <a:r>
              <a:rPr lang="en-US" dirty="0" smtClean="0">
                <a:latin typeface="Arial" panose="020B0604020202020204" pitchFamily="34" charset="0"/>
                <a:cs typeface="Arial" panose="020B0604020202020204" pitchFamily="34" charset="0"/>
              </a:rPr>
              <a:t>Facebook Leadership Forum</a:t>
            </a:r>
          </a:p>
          <a:p>
            <a:pPr>
              <a:lnSpc>
                <a:spcPts val="4899"/>
              </a:lnSpc>
            </a:pPr>
            <a:r>
              <a:rPr lang="en-US" dirty="0" smtClean="0">
                <a:latin typeface="Arial" panose="020B0604020202020204" pitchFamily="34" charset="0"/>
                <a:cs typeface="Arial" panose="020B0604020202020204" pitchFamily="34" charset="0"/>
              </a:rPr>
              <a:t>General Recruitment Flyer and Infographic</a:t>
            </a:r>
          </a:p>
          <a:p>
            <a:pPr>
              <a:lnSpc>
                <a:spcPts val="4899"/>
              </a:lnSpc>
            </a:pPr>
            <a:r>
              <a:rPr lang="en-US" dirty="0" smtClean="0">
                <a:latin typeface="Arial" panose="020B0604020202020204" pitchFamily="34" charset="0"/>
                <a:cs typeface="Arial" panose="020B0604020202020204" pitchFamily="34" charset="0"/>
              </a:rPr>
              <a:t>Events Calendar</a:t>
            </a:r>
            <a:endParaRPr lang="en-US" dirty="0">
              <a:latin typeface="Arial" panose="020B0604020202020204" pitchFamily="34" charset="0"/>
              <a:cs typeface="Arial" panose="020B0604020202020204" pitchFamily="34" charset="0"/>
            </a:endParaRPr>
          </a:p>
          <a:p>
            <a:pPr>
              <a:lnSpc>
                <a:spcPts val="4899"/>
              </a:lnSpc>
            </a:pPr>
            <a:endParaRPr lang="en-US" dirty="0" smtClean="0">
              <a:latin typeface="Arial" panose="020B0604020202020204" pitchFamily="34" charset="0"/>
              <a:cs typeface="Arial" panose="020B0604020202020204" pitchFamily="34" charset="0"/>
            </a:endParaRPr>
          </a:p>
        </p:txBody>
      </p:sp>
      <p:sp>
        <p:nvSpPr>
          <p:cNvPr id="9" name="Oval 8"/>
          <p:cNvSpPr/>
          <p:nvPr/>
        </p:nvSpPr>
        <p:spPr>
          <a:xfrm>
            <a:off x="13716770" y="5600700"/>
            <a:ext cx="4389169" cy="3232421"/>
          </a:xfrm>
          <a:prstGeom prst="ellipse">
            <a:avLst/>
          </a:prstGeom>
          <a:solidFill>
            <a:srgbClr val="355B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3812247" y="6212236"/>
            <a:ext cx="4198214" cy="2062103"/>
          </a:xfrm>
          <a:prstGeom prst="rect">
            <a:avLst/>
          </a:prstGeom>
          <a:noFill/>
        </p:spPr>
        <p:txBody>
          <a:bodyPr wrap="square" rtlCol="0">
            <a:spAutoFit/>
          </a:bodyPr>
          <a:lstStyle/>
          <a:p>
            <a:pPr algn="ctr"/>
            <a:r>
              <a:rPr lang="en-US" sz="3200" dirty="0" smtClean="0">
                <a:solidFill>
                  <a:schemeClr val="bg1"/>
                </a:solidFill>
                <a:latin typeface="Helvetica Neue LT Std 2 Bold"/>
              </a:rPr>
              <a:t>23% of lapsed members haven’t renewed because they are retired</a:t>
            </a:r>
            <a:endParaRPr lang="en-US" sz="3200" dirty="0">
              <a:solidFill>
                <a:schemeClr val="bg1"/>
              </a:solidFill>
              <a:latin typeface="Helvetica Neue LT Std 2 Bold"/>
            </a:endParaRPr>
          </a:p>
        </p:txBody>
      </p:sp>
    </p:spTree>
    <p:extLst>
      <p:ext uri="{BB962C8B-B14F-4D97-AF65-F5344CB8AC3E}">
        <p14:creationId xmlns:p14="http://schemas.microsoft.com/office/powerpoint/2010/main" val="16628344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47700"/>
            <a:ext cx="9067800" cy="1143000"/>
          </a:xfrm>
        </p:spPr>
        <p:txBody>
          <a:bodyPr/>
          <a:lstStyle/>
          <a:p>
            <a:r>
              <a:rPr lang="en-US" dirty="0" smtClean="0">
                <a:latin typeface="Arial" panose="020B0604020202020204" pitchFamily="34" charset="0"/>
                <a:cs typeface="Arial" panose="020B0604020202020204" pitchFamily="34" charset="0"/>
              </a:rPr>
              <a:t>What’s Next?</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762000" y="2324100"/>
            <a:ext cx="8780585" cy="6202363"/>
          </a:xfrm>
        </p:spPr>
        <p:txBody>
          <a:bodyPr>
            <a:normAutofit/>
          </a:bodyPr>
          <a:lstStyle/>
          <a:p>
            <a:r>
              <a:rPr lang="en-US" dirty="0" smtClean="0">
                <a:latin typeface="Arial" panose="020B0604020202020204" pitchFamily="34" charset="0"/>
                <a:cs typeface="Arial" panose="020B0604020202020204" pitchFamily="34" charset="0"/>
              </a:rPr>
              <a:t>How do we recruit on a larger scale?</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What value does being a member of your chapter add?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How can we delineate those member benefits? </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3675185"/>
            <a:ext cx="8153400" cy="5415318"/>
          </a:xfrm>
          <a:prstGeom prst="rect">
            <a:avLst/>
          </a:prstGeom>
        </p:spPr>
      </p:pic>
      <p:sp>
        <p:nvSpPr>
          <p:cNvPr id="9" name="Rectangle 8"/>
          <p:cNvSpPr/>
          <p:nvPr/>
        </p:nvSpPr>
        <p:spPr>
          <a:xfrm>
            <a:off x="14293344" y="9111018"/>
            <a:ext cx="3689856" cy="369332"/>
          </a:xfrm>
          <a:prstGeom prst="rect">
            <a:avLst/>
          </a:prstGeom>
        </p:spPr>
        <p:txBody>
          <a:bodyPr wrap="none">
            <a:spAutoFit/>
          </a:bodyPr>
          <a:lstStyle/>
          <a:p>
            <a:pPr algn="r"/>
            <a:r>
              <a:rPr lang="en-US" i="1" dirty="0" smtClean="0">
                <a:solidFill>
                  <a:srgbClr val="80561B"/>
                </a:solidFill>
                <a:latin typeface="Arial" panose="020B0604020202020204" pitchFamily="34" charset="0"/>
                <a:cs typeface="Arial" panose="020B0604020202020204" pitchFamily="34" charset="0"/>
              </a:rPr>
              <a:t>NRCS/SWCS photo by Lynn Betts</a:t>
            </a:r>
            <a:endParaRPr lang="en-US" i="1" dirty="0">
              <a:solidFill>
                <a:srgbClr val="80561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3518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104900"/>
            <a:ext cx="10134600" cy="1295400"/>
          </a:xfrm>
        </p:spPr>
        <p:txBody>
          <a:bodyPr>
            <a:noAutofit/>
          </a:bodyPr>
          <a:lstStyle/>
          <a:p>
            <a:r>
              <a:rPr lang="en-US" dirty="0">
                <a:latin typeface="Arial" panose="020B0604020202020204" pitchFamily="34" charset="0"/>
                <a:cs typeface="Arial" panose="020B0604020202020204" pitchFamily="34" charset="0"/>
              </a:rPr>
              <a:t>Breakout Room </a:t>
            </a:r>
            <a:r>
              <a:rPr lang="en-US" dirty="0" smtClean="0">
                <a:latin typeface="Arial" panose="020B0604020202020204" pitchFamily="34" charset="0"/>
                <a:cs typeface="Arial" panose="020B0604020202020204" pitchFamily="34" charset="0"/>
              </a:rPr>
              <a:t>Discussion</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1905000" y="3238500"/>
            <a:ext cx="14401800" cy="4516621"/>
          </a:xfrm>
          <a:prstGeom prst="rect">
            <a:avLst/>
          </a:prstGeom>
        </p:spPr>
        <p:txBody>
          <a:bodyPr wrap="square">
            <a:spAutoFit/>
          </a:bodyPr>
          <a:lstStyle/>
          <a:p>
            <a:pPr marL="888999" lvl="2">
              <a:lnSpc>
                <a:spcPts val="6919"/>
              </a:lnSpc>
            </a:pPr>
            <a:r>
              <a:rPr lang="en-US" sz="3999" dirty="0" smtClean="0">
                <a:solidFill>
                  <a:srgbClr val="80561B"/>
                </a:solidFill>
                <a:latin typeface="Arial" panose="020B0604020202020204" pitchFamily="34" charset="0"/>
                <a:cs typeface="Arial" panose="020B0604020202020204" pitchFamily="34" charset="0"/>
              </a:rPr>
              <a:t>1. How do we make large-scale member asks? Ideas for recruitment drives?</a:t>
            </a:r>
          </a:p>
          <a:p>
            <a:pPr marL="888999" lvl="2">
              <a:lnSpc>
                <a:spcPts val="6919"/>
              </a:lnSpc>
            </a:pPr>
            <a:endParaRPr lang="en-US" sz="3999" dirty="0">
              <a:solidFill>
                <a:srgbClr val="80561B"/>
              </a:solidFill>
              <a:latin typeface="Arial" panose="020B0604020202020204" pitchFamily="34" charset="0"/>
              <a:cs typeface="Arial" panose="020B0604020202020204" pitchFamily="34" charset="0"/>
            </a:endParaRPr>
          </a:p>
          <a:p>
            <a:pPr marL="888999" lvl="2">
              <a:lnSpc>
                <a:spcPts val="6919"/>
              </a:lnSpc>
            </a:pPr>
            <a:r>
              <a:rPr lang="en-US" sz="3999" dirty="0" smtClean="0">
                <a:solidFill>
                  <a:srgbClr val="80561B"/>
                </a:solidFill>
                <a:latin typeface="Arial" panose="020B0604020202020204" pitchFamily="34" charset="0"/>
                <a:cs typeface="Arial" panose="020B0604020202020204" pitchFamily="34" charset="0"/>
              </a:rPr>
              <a:t>2. When was the last time you successfully recruited a member or a new group of members?</a:t>
            </a:r>
            <a:endParaRPr lang="en-US" sz="3999" dirty="0">
              <a:solidFill>
                <a:srgbClr val="80561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2548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4381500"/>
            <a:ext cx="9406103" cy="1143000"/>
          </a:xfrm>
        </p:spPr>
        <p:txBody>
          <a:bodyPr>
            <a:noAutofit/>
          </a:bodyPr>
          <a:lstStyle/>
          <a:p>
            <a:r>
              <a:rPr lang="en-US" sz="6600" dirty="0">
                <a:latin typeface="Arial" panose="020B0604020202020204" pitchFamily="34" charset="0"/>
                <a:cs typeface="Arial" panose="020B0604020202020204" pitchFamily="34" charset="0"/>
              </a:rPr>
              <a:t>Breakout Room Discussion</a:t>
            </a:r>
          </a:p>
        </p:txBody>
      </p:sp>
    </p:spTree>
    <p:extLst>
      <p:ext uri="{BB962C8B-B14F-4D97-AF65-F5344CB8AC3E}">
        <p14:creationId xmlns:p14="http://schemas.microsoft.com/office/powerpoint/2010/main" val="131579093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1104900"/>
            <a:ext cx="10134600" cy="1295400"/>
          </a:xfrm>
        </p:spPr>
        <p:txBody>
          <a:bodyPr>
            <a:noAutofit/>
          </a:bodyPr>
          <a:lstStyle/>
          <a:p>
            <a:r>
              <a:rPr lang="en-US" dirty="0">
                <a:latin typeface="Arial" panose="020B0604020202020204" pitchFamily="34" charset="0"/>
                <a:cs typeface="Arial" panose="020B0604020202020204" pitchFamily="34" charset="0"/>
              </a:rPr>
              <a:t>Breakout </a:t>
            </a:r>
            <a:r>
              <a:rPr lang="en-US" dirty="0" smtClean="0">
                <a:latin typeface="Arial" panose="020B0604020202020204" pitchFamily="34" charset="0"/>
                <a:cs typeface="Arial" panose="020B0604020202020204" pitchFamily="34" charset="0"/>
              </a:rPr>
              <a:t>Room Regroup</a:t>
            </a:r>
            <a:endParaRPr lang="en-US" dirty="0">
              <a:latin typeface="Arial" panose="020B0604020202020204" pitchFamily="34" charset="0"/>
              <a:cs typeface="Arial" panose="020B0604020202020204" pitchFamily="34" charset="0"/>
            </a:endParaRPr>
          </a:p>
        </p:txBody>
      </p:sp>
      <p:sp>
        <p:nvSpPr>
          <p:cNvPr id="6" name="Rectangle 5"/>
          <p:cNvSpPr/>
          <p:nvPr/>
        </p:nvSpPr>
        <p:spPr>
          <a:xfrm>
            <a:off x="1905000" y="3238500"/>
            <a:ext cx="14401800" cy="4516621"/>
          </a:xfrm>
          <a:prstGeom prst="rect">
            <a:avLst/>
          </a:prstGeom>
        </p:spPr>
        <p:txBody>
          <a:bodyPr wrap="square">
            <a:spAutoFit/>
          </a:bodyPr>
          <a:lstStyle/>
          <a:p>
            <a:pPr marL="888999" lvl="2">
              <a:lnSpc>
                <a:spcPts val="6919"/>
              </a:lnSpc>
            </a:pPr>
            <a:r>
              <a:rPr lang="en-US" sz="3999" dirty="0" smtClean="0">
                <a:solidFill>
                  <a:srgbClr val="80561B"/>
                </a:solidFill>
                <a:latin typeface="Arial" panose="020B0604020202020204" pitchFamily="34" charset="0"/>
                <a:cs typeface="Arial" panose="020B0604020202020204" pitchFamily="34" charset="0"/>
              </a:rPr>
              <a:t>1. How do we make large-scale member asks? Ideas for recruitment drives?</a:t>
            </a:r>
          </a:p>
          <a:p>
            <a:pPr marL="888999" lvl="2">
              <a:lnSpc>
                <a:spcPts val="6919"/>
              </a:lnSpc>
            </a:pPr>
            <a:endParaRPr lang="en-US" sz="3999" dirty="0">
              <a:solidFill>
                <a:srgbClr val="80561B"/>
              </a:solidFill>
              <a:latin typeface="Arial" panose="020B0604020202020204" pitchFamily="34" charset="0"/>
              <a:cs typeface="Arial" panose="020B0604020202020204" pitchFamily="34" charset="0"/>
            </a:endParaRPr>
          </a:p>
          <a:p>
            <a:pPr marL="888999" lvl="2">
              <a:lnSpc>
                <a:spcPts val="6919"/>
              </a:lnSpc>
            </a:pPr>
            <a:r>
              <a:rPr lang="en-US" sz="3999" dirty="0" smtClean="0">
                <a:solidFill>
                  <a:srgbClr val="80561B"/>
                </a:solidFill>
                <a:latin typeface="Arial" panose="020B0604020202020204" pitchFamily="34" charset="0"/>
                <a:cs typeface="Arial" panose="020B0604020202020204" pitchFamily="34" charset="0"/>
              </a:rPr>
              <a:t>2. When was the last time you successfully recruited a member or a new group of members?</a:t>
            </a:r>
            <a:endParaRPr lang="en-US" sz="3999" dirty="0">
              <a:solidFill>
                <a:srgbClr val="80561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59115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Leave a Legacy</a:t>
            </a:r>
          </a:p>
        </p:txBody>
      </p:sp>
      <p:sp>
        <p:nvSpPr>
          <p:cNvPr id="3" name="Content Placeholder 2"/>
          <p:cNvSpPr>
            <a:spLocks noGrp="1"/>
          </p:cNvSpPr>
          <p:nvPr>
            <p:ph idx="1"/>
          </p:nvPr>
        </p:nvSpPr>
        <p:spPr>
          <a:xfrm>
            <a:off x="1295400" y="3086100"/>
            <a:ext cx="8229600" cy="3078163"/>
          </a:xfrm>
        </p:spPr>
        <p:txBody>
          <a:bodyPr>
            <a:normAutofit/>
          </a:bodyPr>
          <a:lstStyle/>
          <a:p>
            <a:r>
              <a:rPr lang="en-US" sz="4000" i="1" dirty="0">
                <a:latin typeface="Arial" panose="020B0604020202020204" pitchFamily="34" charset="0"/>
                <a:cs typeface="Arial" panose="020B0604020202020204" pitchFamily="34" charset="0"/>
              </a:rPr>
              <a:t>Our</a:t>
            </a:r>
            <a:r>
              <a:rPr lang="en-US" sz="4000" dirty="0">
                <a:latin typeface="Arial" panose="020B0604020202020204" pitchFamily="34" charset="0"/>
                <a:cs typeface="Arial" panose="020B0604020202020204" pitchFamily="34" charset="0"/>
              </a:rPr>
              <a:t> responsibility to recruit those next leaders</a:t>
            </a:r>
          </a:p>
          <a:p>
            <a:pPr marL="0" indent="0">
              <a:buNone/>
            </a:pPr>
            <a:endParaRPr lang="en-US" sz="4000"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We</a:t>
            </a:r>
            <a:r>
              <a:rPr lang="en-US" sz="4000" dirty="0">
                <a:latin typeface="Arial" panose="020B0604020202020204" pitchFamily="34" charset="0"/>
                <a:cs typeface="Arial" panose="020B0604020202020204" pitchFamily="34" charset="0"/>
              </a:rPr>
              <a:t> have to make the </a:t>
            </a:r>
            <a:r>
              <a:rPr lang="en-US" sz="4000" dirty="0" smtClean="0">
                <a:latin typeface="Arial" panose="020B0604020202020204" pitchFamily="34" charset="0"/>
                <a:cs typeface="Arial" panose="020B0604020202020204" pitchFamily="34" charset="0"/>
              </a:rPr>
              <a:t>ask</a:t>
            </a:r>
            <a:endParaRPr lang="en-US" sz="4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0" y="4076700"/>
            <a:ext cx="7212170" cy="4800600"/>
          </a:xfrm>
          <a:prstGeom prst="rect">
            <a:avLst/>
          </a:prstGeom>
        </p:spPr>
      </p:pic>
    </p:spTree>
    <p:extLst>
      <p:ext uri="{BB962C8B-B14F-4D97-AF65-F5344CB8AC3E}">
        <p14:creationId xmlns:p14="http://schemas.microsoft.com/office/powerpoint/2010/main" val="15090934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a:spLocks noGrp="1"/>
          </p:cNvSpPr>
          <p:nvPr>
            <p:ph type="title"/>
          </p:nvPr>
        </p:nvSpPr>
        <p:spPr>
          <a:xfrm>
            <a:off x="838200" y="594310"/>
            <a:ext cx="9982200" cy="1052404"/>
          </a:xfrm>
          <a:prstGeom prst="rect">
            <a:avLst/>
          </a:prstGeom>
        </p:spPr>
        <p:txBody>
          <a:bodyPr wrap="square" lIns="0" tIns="0" rIns="0" bIns="0" rtlCol="0" anchor="t">
            <a:spAutoFit/>
          </a:bodyPr>
          <a:lstStyle/>
          <a:p>
            <a:pPr>
              <a:lnSpc>
                <a:spcPts val="8959"/>
              </a:lnSpc>
            </a:pPr>
            <a:r>
              <a:rPr lang="en-US" sz="6399" dirty="0" smtClean="0">
                <a:latin typeface="Arial" panose="020B0604020202020204" pitchFamily="34" charset="0"/>
                <a:cs typeface="Arial" panose="020B0604020202020204" pitchFamily="34" charset="0"/>
              </a:rPr>
              <a:t>Post</a:t>
            </a:r>
            <a:r>
              <a:rPr lang="en-US" sz="6399" dirty="0" smtClean="0">
                <a:solidFill>
                  <a:srgbClr val="80561B"/>
                </a:solidFill>
                <a:latin typeface="Arial" panose="020B0604020202020204" pitchFamily="34" charset="0"/>
                <a:cs typeface="Arial" panose="020B0604020202020204" pitchFamily="34" charset="0"/>
              </a:rPr>
              <a:t>-Presentation </a:t>
            </a:r>
            <a:r>
              <a:rPr lang="en-US" sz="6399" dirty="0">
                <a:solidFill>
                  <a:srgbClr val="80561B"/>
                </a:solidFill>
                <a:latin typeface="Arial" panose="020B0604020202020204" pitchFamily="34" charset="0"/>
                <a:cs typeface="Arial" panose="020B0604020202020204" pitchFamily="34" charset="0"/>
              </a:rPr>
              <a:t>Poll</a:t>
            </a:r>
          </a:p>
        </p:txBody>
      </p:sp>
      <p:sp>
        <p:nvSpPr>
          <p:cNvPr id="5" name="TextBox 16"/>
          <p:cNvSpPr txBox="1">
            <a:spLocks noGrp="1"/>
          </p:cNvSpPr>
          <p:nvPr>
            <p:ph idx="1"/>
          </p:nvPr>
        </p:nvSpPr>
        <p:spPr>
          <a:xfrm>
            <a:off x="838200" y="2667806"/>
            <a:ext cx="14554200" cy="1201804"/>
          </a:xfrm>
          <a:prstGeom prst="rect">
            <a:avLst/>
          </a:prstGeom>
        </p:spPr>
        <p:txBody>
          <a:bodyPr wrap="square" lIns="0" tIns="0" rIns="0" bIns="0" rtlCol="0" anchor="t">
            <a:spAutoFit/>
          </a:bodyPr>
          <a:lstStyle/>
          <a:p>
            <a:pPr marL="0" indent="0">
              <a:lnSpc>
                <a:spcPts val="4899"/>
              </a:lnSpc>
              <a:spcBef>
                <a:spcPct val="0"/>
              </a:spcBef>
              <a:buNone/>
            </a:pPr>
            <a:r>
              <a:rPr lang="en-US" sz="3499" dirty="0">
                <a:solidFill>
                  <a:srgbClr val="80561B"/>
                </a:solidFill>
                <a:latin typeface="Arial" panose="020B0604020202020204" pitchFamily="34" charset="0"/>
                <a:cs typeface="Arial" panose="020B0604020202020204" pitchFamily="34" charset="0"/>
              </a:rPr>
              <a:t>On a scale of </a:t>
            </a:r>
            <a:r>
              <a:rPr lang="en-US" sz="3499" dirty="0" smtClean="0">
                <a:solidFill>
                  <a:srgbClr val="80561B"/>
                </a:solidFill>
                <a:latin typeface="Arial" panose="020B0604020202020204" pitchFamily="34" charset="0"/>
                <a:cs typeface="Arial" panose="020B0604020202020204" pitchFamily="34" charset="0"/>
              </a:rPr>
              <a:t>1-5, as </a:t>
            </a:r>
            <a:r>
              <a:rPr lang="en-US" sz="3499" dirty="0">
                <a:solidFill>
                  <a:srgbClr val="80561B"/>
                </a:solidFill>
                <a:latin typeface="Arial" panose="020B0604020202020204" pitchFamily="34" charset="0"/>
                <a:cs typeface="Arial" panose="020B0604020202020204" pitchFamily="34" charset="0"/>
              </a:rPr>
              <a:t>a chapter leader, how comfortable do you feel </a:t>
            </a:r>
            <a:r>
              <a:rPr lang="en-US" sz="3499" dirty="0" smtClean="0">
                <a:solidFill>
                  <a:srgbClr val="80561B"/>
                </a:solidFill>
                <a:latin typeface="Arial" panose="020B0604020202020204" pitchFamily="34" charset="0"/>
                <a:cs typeface="Arial" panose="020B0604020202020204" pitchFamily="34" charset="0"/>
              </a:rPr>
              <a:t>recruiting new </a:t>
            </a:r>
            <a:r>
              <a:rPr lang="en-US" sz="3499" dirty="0">
                <a:solidFill>
                  <a:srgbClr val="80561B"/>
                </a:solidFill>
                <a:latin typeface="Arial" panose="020B0604020202020204" pitchFamily="34" charset="0"/>
                <a:cs typeface="Arial" panose="020B0604020202020204" pitchFamily="34" charset="0"/>
              </a:rPr>
              <a:t>members</a:t>
            </a:r>
            <a:r>
              <a:rPr lang="en-US" sz="3499" dirty="0" smtClean="0">
                <a:solidFill>
                  <a:srgbClr val="80561B"/>
                </a:solidFill>
                <a:latin typeface="Arial" panose="020B0604020202020204" pitchFamily="34" charset="0"/>
                <a:cs typeface="Arial" panose="020B0604020202020204" pitchFamily="34" charset="0"/>
              </a:rPr>
              <a:t>?</a:t>
            </a:r>
            <a:endParaRPr lang="en-US" sz="3499" dirty="0">
              <a:solidFill>
                <a:srgbClr val="80561B"/>
              </a:solidFill>
              <a:latin typeface="Arial" panose="020B0604020202020204" pitchFamily="34" charset="0"/>
              <a:cs typeface="Arial" panose="020B0604020202020204" pitchFamily="34" charset="0"/>
            </a:endParaRPr>
          </a:p>
        </p:txBody>
      </p:sp>
      <p:sp>
        <p:nvSpPr>
          <p:cNvPr id="6" name="AutoShape 12"/>
          <p:cNvSpPr/>
          <p:nvPr/>
        </p:nvSpPr>
        <p:spPr>
          <a:xfrm>
            <a:off x="4345565" y="7631892"/>
            <a:ext cx="5108728" cy="0"/>
          </a:xfrm>
          <a:prstGeom prst="line">
            <a:avLst/>
          </a:prstGeom>
          <a:ln w="47625" cap="rnd">
            <a:solidFill>
              <a:srgbClr val="80561B"/>
            </a:solidFill>
            <a:prstDash val="solid"/>
            <a:headEnd type="none" w="sm" len="sm"/>
            <a:tailEnd type="arrow" w="med" len="sm"/>
          </a:ln>
        </p:spPr>
      </p:sp>
      <p:sp>
        <p:nvSpPr>
          <p:cNvPr id="7" name="TextBox 11"/>
          <p:cNvSpPr txBox="1"/>
          <p:nvPr/>
        </p:nvSpPr>
        <p:spPr>
          <a:xfrm>
            <a:off x="9442540" y="7141588"/>
            <a:ext cx="2561760" cy="1030090"/>
          </a:xfrm>
          <a:prstGeom prst="rect">
            <a:avLst/>
          </a:prstGeom>
        </p:spPr>
        <p:txBody>
          <a:bodyPr lIns="0" tIns="0" rIns="0" bIns="0" rtlCol="0" anchor="t">
            <a:spAutoFit/>
          </a:bodyPr>
          <a:lstStyle/>
          <a:p>
            <a:pPr algn="ctr">
              <a:lnSpc>
                <a:spcPts val="4200"/>
              </a:lnSpc>
            </a:pPr>
            <a:r>
              <a:rPr lang="en-US" sz="3000" dirty="0">
                <a:solidFill>
                  <a:srgbClr val="80561B"/>
                </a:solidFill>
                <a:latin typeface="Arial" panose="020B0604020202020204" pitchFamily="34" charset="0"/>
                <a:cs typeface="Arial" panose="020B0604020202020204" pitchFamily="34" charset="0"/>
              </a:rPr>
              <a:t>Most</a:t>
            </a:r>
          </a:p>
          <a:p>
            <a:pPr algn="ctr">
              <a:lnSpc>
                <a:spcPts val="4200"/>
              </a:lnSpc>
              <a:spcBef>
                <a:spcPct val="0"/>
              </a:spcBef>
            </a:pPr>
            <a:r>
              <a:rPr lang="en-US" sz="3000" dirty="0">
                <a:solidFill>
                  <a:srgbClr val="80561B"/>
                </a:solidFill>
                <a:latin typeface="Arial" panose="020B0604020202020204" pitchFamily="34" charset="0"/>
                <a:cs typeface="Arial" panose="020B0604020202020204" pitchFamily="34" charset="0"/>
              </a:rPr>
              <a:t>Comfortable</a:t>
            </a:r>
          </a:p>
        </p:txBody>
      </p:sp>
      <p:sp>
        <p:nvSpPr>
          <p:cNvPr id="8" name="TextBox 17"/>
          <p:cNvSpPr txBox="1"/>
          <p:nvPr/>
        </p:nvSpPr>
        <p:spPr>
          <a:xfrm>
            <a:off x="1895878" y="7107438"/>
            <a:ext cx="2561760" cy="1030090"/>
          </a:xfrm>
          <a:prstGeom prst="rect">
            <a:avLst/>
          </a:prstGeom>
        </p:spPr>
        <p:txBody>
          <a:bodyPr lIns="0" tIns="0" rIns="0" bIns="0" rtlCol="0" anchor="t">
            <a:spAutoFit/>
          </a:bodyPr>
          <a:lstStyle/>
          <a:p>
            <a:pPr algn="ctr">
              <a:lnSpc>
                <a:spcPts val="4200"/>
              </a:lnSpc>
            </a:pPr>
            <a:r>
              <a:rPr lang="en-US" sz="3000" dirty="0">
                <a:solidFill>
                  <a:srgbClr val="80561B"/>
                </a:solidFill>
                <a:latin typeface="Arial" panose="020B0604020202020204" pitchFamily="34" charset="0"/>
                <a:cs typeface="Arial" panose="020B0604020202020204" pitchFamily="34" charset="0"/>
              </a:rPr>
              <a:t>Least</a:t>
            </a:r>
          </a:p>
          <a:p>
            <a:pPr algn="ctr">
              <a:lnSpc>
                <a:spcPts val="4200"/>
              </a:lnSpc>
              <a:spcBef>
                <a:spcPct val="0"/>
              </a:spcBef>
            </a:pPr>
            <a:r>
              <a:rPr lang="en-US" sz="3000" dirty="0">
                <a:solidFill>
                  <a:srgbClr val="80561B"/>
                </a:solidFill>
                <a:latin typeface="Arial" panose="020B0604020202020204" pitchFamily="34" charset="0"/>
                <a:cs typeface="Arial" panose="020B0604020202020204" pitchFamily="34" charset="0"/>
              </a:rPr>
              <a:t>Comfortable</a:t>
            </a:r>
          </a:p>
        </p:txBody>
      </p:sp>
      <p:grpSp>
        <p:nvGrpSpPr>
          <p:cNvPr id="16" name="Group 15"/>
          <p:cNvGrpSpPr/>
          <p:nvPr/>
        </p:nvGrpSpPr>
        <p:grpSpPr>
          <a:xfrm>
            <a:off x="2297658" y="5100943"/>
            <a:ext cx="9204542" cy="1795493"/>
            <a:chOff x="8438885" y="5452987"/>
            <a:chExt cx="9204542" cy="1795493"/>
          </a:xfrm>
        </p:grpSpPr>
        <p:grpSp>
          <p:nvGrpSpPr>
            <p:cNvPr id="17" name="Group 16"/>
            <p:cNvGrpSpPr/>
            <p:nvPr/>
          </p:nvGrpSpPr>
          <p:grpSpPr>
            <a:xfrm>
              <a:off x="10368810" y="5477478"/>
              <a:ext cx="1657880" cy="1716526"/>
              <a:chOff x="2834640" y="3827635"/>
              <a:chExt cx="1657880" cy="1716526"/>
            </a:xfrm>
          </p:grpSpPr>
          <p:sp>
            <p:nvSpPr>
              <p:cNvPr id="30" name="TextBox 29"/>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2</a:t>
                </a:r>
              </a:p>
            </p:txBody>
          </p:sp>
          <p:sp>
            <p:nvSpPr>
              <p:cNvPr id="31" name="Oval 30"/>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8438885" y="5531954"/>
              <a:ext cx="1657880" cy="1716526"/>
              <a:chOff x="2834640" y="3827635"/>
              <a:chExt cx="1657880" cy="1716526"/>
            </a:xfrm>
          </p:grpSpPr>
          <p:sp>
            <p:nvSpPr>
              <p:cNvPr id="28" name="TextBox 27"/>
              <p:cNvSpPr txBox="1"/>
              <p:nvPr/>
            </p:nvSpPr>
            <p:spPr>
              <a:xfrm>
                <a:off x="2892320" y="3974501"/>
                <a:ext cx="1600200" cy="1569660"/>
              </a:xfrm>
              <a:prstGeom prst="rect">
                <a:avLst/>
              </a:prstGeom>
              <a:noFill/>
              <a:ln>
                <a:noFill/>
              </a:ln>
            </p:spPr>
            <p:txBody>
              <a:bodyPr wrap="square" rtlCol="0">
                <a:spAutoFit/>
              </a:bodyPr>
              <a:lstStyle/>
              <a:p>
                <a:pPr algn="ctr"/>
                <a:r>
                  <a:rPr lang="en-US" sz="9600" dirty="0" smtClean="0">
                    <a:solidFill>
                      <a:srgbClr val="39707D"/>
                    </a:solidFill>
                    <a:latin typeface="Trailmade" panose="00000500000000000000" pitchFamily="50" charset="0"/>
                  </a:rPr>
                  <a:t>1</a:t>
                </a:r>
                <a:endParaRPr lang="en-US" sz="9600" dirty="0">
                  <a:solidFill>
                    <a:srgbClr val="39707D"/>
                  </a:solidFill>
                  <a:latin typeface="Trailmade" panose="00000500000000000000" pitchFamily="50" charset="0"/>
                </a:endParaRPr>
              </a:p>
            </p:txBody>
          </p:sp>
          <p:sp>
            <p:nvSpPr>
              <p:cNvPr id="29" name="Oval 28"/>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2241056" y="5495637"/>
              <a:ext cx="1657880" cy="1716526"/>
              <a:chOff x="2834640" y="3827635"/>
              <a:chExt cx="1657880" cy="1716526"/>
            </a:xfrm>
          </p:grpSpPr>
          <p:sp>
            <p:nvSpPr>
              <p:cNvPr id="26" name="TextBox 25"/>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3</a:t>
                </a:r>
              </a:p>
            </p:txBody>
          </p:sp>
          <p:sp>
            <p:nvSpPr>
              <p:cNvPr id="27" name="Oval 26"/>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4142141" y="5495637"/>
              <a:ext cx="1657880" cy="1716526"/>
              <a:chOff x="2834640" y="3827635"/>
              <a:chExt cx="1657880" cy="1716526"/>
            </a:xfrm>
          </p:grpSpPr>
          <p:sp>
            <p:nvSpPr>
              <p:cNvPr id="24" name="TextBox 23"/>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4</a:t>
                </a:r>
              </a:p>
            </p:txBody>
          </p:sp>
          <p:sp>
            <p:nvSpPr>
              <p:cNvPr id="25" name="Oval 24"/>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15985547" y="5452987"/>
              <a:ext cx="1657880" cy="1716526"/>
              <a:chOff x="2834640" y="3827635"/>
              <a:chExt cx="1657880" cy="1716526"/>
            </a:xfrm>
          </p:grpSpPr>
          <p:sp>
            <p:nvSpPr>
              <p:cNvPr id="22" name="TextBox 21"/>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5</a:t>
                </a:r>
              </a:p>
            </p:txBody>
          </p:sp>
          <p:sp>
            <p:nvSpPr>
              <p:cNvPr id="23" name="Oval 22"/>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0461" y="5597500"/>
            <a:ext cx="4068785" cy="4068785"/>
          </a:xfrm>
          <a:prstGeom prst="rect">
            <a:avLst/>
          </a:prstGeom>
        </p:spPr>
      </p:pic>
      <p:pic>
        <p:nvPicPr>
          <p:cNvPr id="33" name="Picture 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2488" y="4552115"/>
            <a:ext cx="3244729" cy="1027226"/>
          </a:xfrm>
          <a:prstGeom prst="rect">
            <a:avLst/>
          </a:prstGeom>
        </p:spPr>
      </p:pic>
    </p:spTree>
    <p:extLst>
      <p:ext uri="{BB962C8B-B14F-4D97-AF65-F5344CB8AC3E}">
        <p14:creationId xmlns:p14="http://schemas.microsoft.com/office/powerpoint/2010/main" val="18202675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Upcoming Dates - </a:t>
            </a:r>
            <a:r>
              <a:rPr lang="en-US" dirty="0" smtClean="0">
                <a:latin typeface="Arial" panose="020B0604020202020204" pitchFamily="34" charset="0"/>
                <a:cs typeface="Arial" panose="020B0604020202020204" pitchFamily="34" charset="0"/>
              </a:rPr>
              <a:t>2022</a:t>
            </a:r>
            <a:endParaRPr lang="en-US" dirty="0">
              <a:latin typeface="Arial" panose="020B0604020202020204" pitchFamily="34" charset="0"/>
              <a:cs typeface="Arial" panose="020B0604020202020204" pitchFamily="34" charset="0"/>
            </a:endParaRPr>
          </a:p>
        </p:txBody>
      </p:sp>
      <p:sp>
        <p:nvSpPr>
          <p:cNvPr id="4" name="TextBox 10"/>
          <p:cNvSpPr txBox="1"/>
          <p:nvPr/>
        </p:nvSpPr>
        <p:spPr>
          <a:xfrm>
            <a:off x="1752598" y="2648768"/>
            <a:ext cx="4166048" cy="6373220"/>
          </a:xfrm>
          <a:prstGeom prst="rect">
            <a:avLst/>
          </a:prstGeom>
        </p:spPr>
        <p:txBody>
          <a:bodyPr lIns="0" tIns="0" rIns="0" bIns="0" rtlCol="0" anchor="t">
            <a:spAutoFit/>
          </a:bodyPr>
          <a:lstStyle/>
          <a:p>
            <a:pPr algn="ctr">
              <a:lnSpc>
                <a:spcPts val="4899"/>
              </a:lnSpc>
            </a:pPr>
            <a:r>
              <a:rPr lang="en-US" sz="3499" dirty="0">
                <a:solidFill>
                  <a:srgbClr val="80561B"/>
                </a:solidFill>
                <a:latin typeface="Arial" panose="020B0604020202020204" pitchFamily="34" charset="0"/>
                <a:cs typeface="Arial" panose="020B0604020202020204" pitchFamily="34" charset="0"/>
              </a:rPr>
              <a:t> March 4</a:t>
            </a:r>
          </a:p>
          <a:p>
            <a:pPr algn="ctr">
              <a:lnSpc>
                <a:spcPts val="4899"/>
              </a:lnSpc>
            </a:pPr>
            <a:endParaRPr lang="en-US" sz="3499" dirty="0">
              <a:solidFill>
                <a:srgbClr val="80561B"/>
              </a:solidFill>
              <a:latin typeface="Arial" panose="020B0604020202020204" pitchFamily="34" charset="0"/>
              <a:cs typeface="Arial" panose="020B0604020202020204" pitchFamily="34" charset="0"/>
            </a:endParaRPr>
          </a:p>
          <a:p>
            <a:pPr algn="ctr">
              <a:lnSpc>
                <a:spcPts val="4899"/>
              </a:lnSpc>
            </a:pPr>
            <a:r>
              <a:rPr lang="en-US" sz="3499" dirty="0">
                <a:solidFill>
                  <a:srgbClr val="80561B"/>
                </a:solidFill>
                <a:latin typeface="Arial" panose="020B0604020202020204" pitchFamily="34" charset="0"/>
                <a:cs typeface="Arial" panose="020B0604020202020204" pitchFamily="34" charset="0"/>
              </a:rPr>
              <a:t>April 14</a:t>
            </a:r>
          </a:p>
          <a:p>
            <a:pPr algn="ctr">
              <a:lnSpc>
                <a:spcPct val="150000"/>
              </a:lnSpc>
            </a:pPr>
            <a:endParaRPr lang="en-US" sz="3499" dirty="0">
              <a:solidFill>
                <a:srgbClr val="80561B"/>
              </a:solidFill>
              <a:latin typeface="Arial" panose="020B0604020202020204" pitchFamily="34" charset="0"/>
              <a:cs typeface="Arial" panose="020B0604020202020204" pitchFamily="34" charset="0"/>
            </a:endParaRPr>
          </a:p>
          <a:p>
            <a:pPr algn="ctr">
              <a:lnSpc>
                <a:spcPts val="4899"/>
              </a:lnSpc>
            </a:pPr>
            <a:r>
              <a:rPr lang="en-US" sz="3499" dirty="0">
                <a:solidFill>
                  <a:srgbClr val="80561B"/>
                </a:solidFill>
                <a:latin typeface="Arial" panose="020B0604020202020204" pitchFamily="34" charset="0"/>
                <a:cs typeface="Arial" panose="020B0604020202020204" pitchFamily="34" charset="0"/>
              </a:rPr>
              <a:t>July 31 - </a:t>
            </a:r>
          </a:p>
          <a:p>
            <a:pPr algn="ctr">
              <a:lnSpc>
                <a:spcPts val="4899"/>
              </a:lnSpc>
            </a:pPr>
            <a:r>
              <a:rPr lang="en-US" sz="3499" dirty="0">
                <a:solidFill>
                  <a:srgbClr val="80561B"/>
                </a:solidFill>
                <a:latin typeface="Arial" panose="020B0604020202020204" pitchFamily="34" charset="0"/>
                <a:cs typeface="Arial" panose="020B0604020202020204" pitchFamily="34" charset="0"/>
              </a:rPr>
              <a:t>August 3</a:t>
            </a:r>
          </a:p>
          <a:p>
            <a:pPr algn="ctr"/>
            <a:endParaRPr lang="en-US" sz="3499" dirty="0">
              <a:solidFill>
                <a:srgbClr val="80561B"/>
              </a:solidFill>
              <a:latin typeface="Arial" panose="020B0604020202020204" pitchFamily="34" charset="0"/>
              <a:cs typeface="Arial" panose="020B0604020202020204" pitchFamily="34" charset="0"/>
            </a:endParaRPr>
          </a:p>
          <a:p>
            <a:pPr algn="ctr">
              <a:lnSpc>
                <a:spcPts val="4899"/>
              </a:lnSpc>
            </a:pPr>
            <a:r>
              <a:rPr lang="en-US" sz="3499" dirty="0">
                <a:solidFill>
                  <a:srgbClr val="80561B"/>
                </a:solidFill>
                <a:latin typeface="Arial" panose="020B0604020202020204" pitchFamily="34" charset="0"/>
                <a:cs typeface="Arial" panose="020B0604020202020204" pitchFamily="34" charset="0"/>
              </a:rPr>
              <a:t>August 30 - </a:t>
            </a:r>
          </a:p>
          <a:p>
            <a:pPr algn="ctr">
              <a:lnSpc>
                <a:spcPts val="4899"/>
              </a:lnSpc>
            </a:pPr>
            <a:r>
              <a:rPr lang="en-US" sz="3499" dirty="0">
                <a:solidFill>
                  <a:srgbClr val="80561B"/>
                </a:solidFill>
                <a:latin typeface="Arial" panose="020B0604020202020204" pitchFamily="34" charset="0"/>
                <a:cs typeface="Arial" panose="020B0604020202020204" pitchFamily="34" charset="0"/>
              </a:rPr>
              <a:t>September 2</a:t>
            </a:r>
          </a:p>
          <a:p>
            <a:pPr algn="ctr">
              <a:lnSpc>
                <a:spcPts val="4899"/>
              </a:lnSpc>
              <a:spcBef>
                <a:spcPct val="0"/>
              </a:spcBef>
            </a:pPr>
            <a:endParaRPr lang="en-US" sz="3499" dirty="0">
              <a:solidFill>
                <a:srgbClr val="80561B"/>
              </a:solidFill>
              <a:latin typeface="Arial" panose="020B0604020202020204" pitchFamily="34" charset="0"/>
              <a:cs typeface="Arial" panose="020B0604020202020204" pitchFamily="34" charset="0"/>
            </a:endParaRPr>
          </a:p>
        </p:txBody>
      </p:sp>
      <p:sp>
        <p:nvSpPr>
          <p:cNvPr id="5" name="TextBox 9"/>
          <p:cNvSpPr txBox="1"/>
          <p:nvPr/>
        </p:nvSpPr>
        <p:spPr>
          <a:xfrm>
            <a:off x="6553200" y="2705100"/>
            <a:ext cx="9583440" cy="6330950"/>
          </a:xfrm>
          <a:prstGeom prst="rect">
            <a:avLst/>
          </a:prstGeom>
        </p:spPr>
        <p:txBody>
          <a:bodyPr wrap="square" lIns="0" tIns="0" rIns="0" bIns="0" rtlCol="0" anchor="t">
            <a:spAutoFit/>
          </a:bodyPr>
          <a:lstStyle/>
          <a:p>
            <a:pPr>
              <a:lnSpc>
                <a:spcPts val="4899"/>
              </a:lnSpc>
            </a:pPr>
            <a:r>
              <a:rPr lang="en-US" sz="3499" dirty="0">
                <a:solidFill>
                  <a:srgbClr val="80561B"/>
                </a:solidFill>
                <a:latin typeface="Arial" panose="020B0604020202020204" pitchFamily="34" charset="0"/>
                <a:cs typeface="Arial" panose="020B0604020202020204" pitchFamily="34" charset="0"/>
              </a:rPr>
              <a:t>Chapter Reports Due // Intern Applications Due</a:t>
            </a:r>
          </a:p>
          <a:p>
            <a:endParaRPr lang="en-US" sz="2800" dirty="0">
              <a:solidFill>
                <a:srgbClr val="80561B"/>
              </a:solidFill>
              <a:latin typeface="Arial" panose="020B0604020202020204" pitchFamily="34" charset="0"/>
              <a:cs typeface="Arial" panose="020B0604020202020204" pitchFamily="34" charset="0"/>
            </a:endParaRPr>
          </a:p>
          <a:p>
            <a:pPr>
              <a:lnSpc>
                <a:spcPts val="6859"/>
              </a:lnSpc>
            </a:pPr>
            <a:r>
              <a:rPr lang="en-US" sz="3499" dirty="0">
                <a:solidFill>
                  <a:srgbClr val="80561B"/>
                </a:solidFill>
                <a:latin typeface="Arial" panose="020B0604020202020204" pitchFamily="34" charset="0"/>
                <a:cs typeface="Arial" panose="020B0604020202020204" pitchFamily="34" charset="0"/>
              </a:rPr>
              <a:t>Awards and Scholarship Applications Due </a:t>
            </a:r>
          </a:p>
          <a:p>
            <a:pPr>
              <a:lnSpc>
                <a:spcPts val="4899"/>
              </a:lnSpc>
            </a:pPr>
            <a:endParaRPr lang="en-US" sz="3499" dirty="0">
              <a:solidFill>
                <a:srgbClr val="80561B"/>
              </a:solidFill>
              <a:latin typeface="Arial" panose="020B0604020202020204" pitchFamily="34" charset="0"/>
              <a:cs typeface="Arial" panose="020B0604020202020204" pitchFamily="34" charset="0"/>
            </a:endParaRPr>
          </a:p>
          <a:p>
            <a:pPr>
              <a:lnSpc>
                <a:spcPts val="4899"/>
              </a:lnSpc>
            </a:pPr>
            <a:r>
              <a:rPr lang="en-US" sz="3499" dirty="0">
                <a:solidFill>
                  <a:srgbClr val="80561B"/>
                </a:solidFill>
                <a:latin typeface="Arial" panose="020B0604020202020204" pitchFamily="34" charset="0"/>
                <a:cs typeface="Arial" panose="020B0604020202020204" pitchFamily="34" charset="0"/>
              </a:rPr>
              <a:t>77th SWCS International Annual Conference</a:t>
            </a:r>
          </a:p>
          <a:p>
            <a:pPr>
              <a:lnSpc>
                <a:spcPts val="4899"/>
              </a:lnSpc>
            </a:pPr>
            <a:r>
              <a:rPr lang="en-US" sz="3499" dirty="0">
                <a:solidFill>
                  <a:srgbClr val="80561B"/>
                </a:solidFill>
                <a:latin typeface="Arial" panose="020B0604020202020204" pitchFamily="34" charset="0"/>
                <a:cs typeface="Arial" panose="020B0604020202020204" pitchFamily="34" charset="0"/>
              </a:rPr>
              <a:t>Denver, Colorado </a:t>
            </a:r>
          </a:p>
          <a:p>
            <a:pPr>
              <a:lnSpc>
                <a:spcPts val="3744"/>
              </a:lnSpc>
            </a:pPr>
            <a:endParaRPr lang="en-US" sz="3499" dirty="0">
              <a:solidFill>
                <a:srgbClr val="80561B"/>
              </a:solidFill>
              <a:latin typeface="Arial" panose="020B0604020202020204" pitchFamily="34" charset="0"/>
              <a:cs typeface="Arial" panose="020B0604020202020204" pitchFamily="34" charset="0"/>
            </a:endParaRPr>
          </a:p>
          <a:p>
            <a:pPr>
              <a:lnSpc>
                <a:spcPts val="4899"/>
              </a:lnSpc>
            </a:pPr>
            <a:r>
              <a:rPr lang="en-US" sz="3499" dirty="0">
                <a:solidFill>
                  <a:srgbClr val="80561B"/>
                </a:solidFill>
                <a:latin typeface="Arial" panose="020B0604020202020204" pitchFamily="34" charset="0"/>
                <a:cs typeface="Arial" panose="020B0604020202020204" pitchFamily="34" charset="0"/>
              </a:rPr>
              <a:t>International Drainage Symposium</a:t>
            </a:r>
          </a:p>
          <a:p>
            <a:pPr>
              <a:lnSpc>
                <a:spcPts val="4899"/>
              </a:lnSpc>
            </a:pPr>
            <a:r>
              <a:rPr lang="en-US" sz="3499" dirty="0">
                <a:solidFill>
                  <a:srgbClr val="80561B"/>
                </a:solidFill>
                <a:latin typeface="Arial" panose="020B0604020202020204" pitchFamily="34" charset="0"/>
                <a:cs typeface="Arial" panose="020B0604020202020204" pitchFamily="34" charset="0"/>
              </a:rPr>
              <a:t>Des Moines, Iowa</a:t>
            </a:r>
          </a:p>
          <a:p>
            <a:pPr>
              <a:lnSpc>
                <a:spcPts val="4899"/>
              </a:lnSpc>
              <a:spcBef>
                <a:spcPct val="0"/>
              </a:spcBef>
            </a:pPr>
            <a:endParaRPr lang="en-US" sz="3499" dirty="0">
              <a:solidFill>
                <a:srgbClr val="80561B"/>
              </a:solidFill>
              <a:latin typeface="Arial" panose="020B0604020202020204" pitchFamily="34" charset="0"/>
              <a:cs typeface="Arial" panose="020B0604020202020204" pitchFamily="34" charset="0"/>
            </a:endParaRPr>
          </a:p>
        </p:txBody>
      </p:sp>
      <p:sp>
        <p:nvSpPr>
          <p:cNvPr id="6" name="AutoShape 11"/>
          <p:cNvSpPr/>
          <p:nvPr/>
        </p:nvSpPr>
        <p:spPr>
          <a:xfrm rot="5399999">
            <a:off x="2940767" y="5626646"/>
            <a:ext cx="5955756" cy="0"/>
          </a:xfrm>
          <a:prstGeom prst="line">
            <a:avLst/>
          </a:prstGeom>
          <a:ln w="47625" cap="rnd">
            <a:solidFill>
              <a:srgbClr val="80561B"/>
            </a:solidFill>
            <a:prstDash val="solid"/>
            <a:headEnd type="none" w="sm" len="sm"/>
            <a:tailEnd type="none" w="sm" len="sm"/>
          </a:ln>
        </p:spPr>
      </p:sp>
    </p:spTree>
    <p:extLst>
      <p:ext uri="{BB962C8B-B14F-4D97-AF65-F5344CB8AC3E}">
        <p14:creationId xmlns:p14="http://schemas.microsoft.com/office/powerpoint/2010/main" val="10415808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71500"/>
            <a:ext cx="10363200" cy="1143000"/>
          </a:xfrm>
        </p:spPr>
        <p:txBody>
          <a:bodyPr>
            <a:normAutofit fontScale="90000"/>
          </a:bodyPr>
          <a:lstStyle/>
          <a:p>
            <a:r>
              <a:rPr lang="en-US" dirty="0">
                <a:latin typeface="Arial" panose="020B0604020202020204" pitchFamily="34" charset="0"/>
                <a:cs typeface="Arial" panose="020B0604020202020204" pitchFamily="34" charset="0"/>
              </a:rPr>
              <a:t>Renee's Chapter </a:t>
            </a:r>
            <a:r>
              <a:rPr lang="en-US" dirty="0" smtClean="0">
                <a:latin typeface="Arial" panose="020B0604020202020204" pitchFamily="34" charset="0"/>
                <a:cs typeface="Arial" panose="020B0604020202020204" pitchFamily="34" charset="0"/>
              </a:rPr>
              <a:t>Experience</a:t>
            </a:r>
            <a:endParaRPr lang="en-US" dirty="0">
              <a:latin typeface="Arial" panose="020B0604020202020204" pitchFamily="34" charset="0"/>
              <a:cs typeface="Arial" panose="020B0604020202020204" pitchFamily="34" charset="0"/>
            </a:endParaRPr>
          </a:p>
        </p:txBody>
      </p:sp>
      <p:pic>
        <p:nvPicPr>
          <p:cNvPr id="5" name="Picture 7"/>
          <p:cNvPicPr>
            <a:picLocks noChangeAspect="1"/>
          </p:cNvPicPr>
          <p:nvPr/>
        </p:nvPicPr>
        <p:blipFill>
          <a:blip r:embed="rId3"/>
          <a:srcRect l="26841" t="1113" b="37541"/>
          <a:stretch>
            <a:fillRect/>
          </a:stretch>
        </p:blipFill>
        <p:spPr>
          <a:xfrm>
            <a:off x="9601200" y="1691926"/>
            <a:ext cx="6630170" cy="7412779"/>
          </a:xfrm>
          <a:prstGeom prst="rect">
            <a:avLst/>
          </a:prstGeom>
        </p:spPr>
      </p:pic>
      <p:pic>
        <p:nvPicPr>
          <p:cNvPr id="6" name="Picture 8"/>
          <p:cNvPicPr>
            <a:picLocks noChangeAspect="1"/>
          </p:cNvPicPr>
          <p:nvPr/>
        </p:nvPicPr>
        <p:blipFill>
          <a:blip r:embed="rId4"/>
          <a:srcRect/>
          <a:stretch>
            <a:fillRect/>
          </a:stretch>
        </p:blipFill>
        <p:spPr>
          <a:xfrm>
            <a:off x="869222" y="1672876"/>
            <a:ext cx="6945050" cy="3903118"/>
          </a:xfrm>
          <a:prstGeom prst="rect">
            <a:avLst/>
          </a:prstGeom>
        </p:spPr>
      </p:pic>
      <p:pic>
        <p:nvPicPr>
          <p:cNvPr id="7" name="Picture 9"/>
          <p:cNvPicPr>
            <a:picLocks noChangeAspect="1"/>
          </p:cNvPicPr>
          <p:nvPr/>
        </p:nvPicPr>
        <p:blipFill>
          <a:blip r:embed="rId5"/>
          <a:srcRect/>
          <a:stretch>
            <a:fillRect/>
          </a:stretch>
        </p:blipFill>
        <p:spPr>
          <a:xfrm>
            <a:off x="2209800" y="5106337"/>
            <a:ext cx="7059148" cy="3681236"/>
          </a:xfrm>
          <a:prstGeom prst="rect">
            <a:avLst/>
          </a:prstGeom>
        </p:spPr>
      </p:pic>
      <p:pic>
        <p:nvPicPr>
          <p:cNvPr id="8" name="Picture 10"/>
          <p:cNvPicPr>
            <a:picLocks noChangeAspect="1"/>
          </p:cNvPicPr>
          <p:nvPr/>
        </p:nvPicPr>
        <p:blipFill>
          <a:blip r:embed="rId6"/>
          <a:srcRect/>
          <a:stretch>
            <a:fillRect/>
          </a:stretch>
        </p:blipFill>
        <p:spPr>
          <a:xfrm>
            <a:off x="3852619" y="3085461"/>
            <a:ext cx="7885206" cy="4116077"/>
          </a:xfrm>
          <a:prstGeom prst="rect">
            <a:avLst/>
          </a:prstGeom>
        </p:spPr>
      </p:pic>
    </p:spTree>
    <p:extLst>
      <p:ext uri="{BB962C8B-B14F-4D97-AF65-F5344CB8AC3E}">
        <p14:creationId xmlns:p14="http://schemas.microsoft.com/office/powerpoint/2010/main" val="33947367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0" y="3162300"/>
            <a:ext cx="13258800" cy="2930661"/>
          </a:xfrm>
        </p:spPr>
        <p:txBody>
          <a:bodyPr>
            <a:normAutofit/>
          </a:bodyPr>
          <a:lstStyle/>
          <a:p>
            <a:pPr>
              <a:lnSpc>
                <a:spcPts val="8959"/>
              </a:lnSpc>
            </a:pPr>
            <a:r>
              <a:rPr lang="en-US" dirty="0">
                <a:latin typeface="Arial" panose="020B0604020202020204" pitchFamily="34" charset="0"/>
                <a:cs typeface="Arial" panose="020B0604020202020204" pitchFamily="34" charset="0"/>
              </a:rPr>
              <a:t>Please take the post-event survey! </a:t>
            </a:r>
          </a:p>
        </p:txBody>
      </p:sp>
    </p:spTree>
    <p:extLst>
      <p:ext uri="{BB962C8B-B14F-4D97-AF65-F5344CB8AC3E}">
        <p14:creationId xmlns:p14="http://schemas.microsoft.com/office/powerpoint/2010/main" val="94330450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385" y="342900"/>
            <a:ext cx="8229600" cy="1143000"/>
          </a:xfrm>
        </p:spPr>
        <p:txBody>
          <a:bodyPr>
            <a:normAutofit/>
          </a:bodyPr>
          <a:lstStyle/>
          <a:p>
            <a:r>
              <a:rPr lang="en-US" dirty="0" smtClean="0">
                <a:latin typeface="Arial" panose="020B0604020202020204" pitchFamily="34" charset="0"/>
                <a:cs typeface="Arial" panose="020B0604020202020204" pitchFamily="34" charset="0"/>
              </a:rPr>
              <a:t>Next Steps:</a:t>
            </a:r>
            <a:endParaRPr lang="en-US" dirty="0">
              <a:latin typeface="Arial" panose="020B0604020202020204" pitchFamily="34" charset="0"/>
              <a:cs typeface="Arial" panose="020B0604020202020204" pitchFamily="34" charset="0"/>
            </a:endParaRPr>
          </a:p>
        </p:txBody>
      </p:sp>
      <p:sp>
        <p:nvSpPr>
          <p:cNvPr id="4" name="TextBox 5"/>
          <p:cNvSpPr txBox="1">
            <a:spLocks noGrp="1"/>
          </p:cNvSpPr>
          <p:nvPr>
            <p:ph idx="1"/>
          </p:nvPr>
        </p:nvSpPr>
        <p:spPr>
          <a:xfrm>
            <a:off x="704385" y="1866900"/>
            <a:ext cx="8229600" cy="9944774"/>
          </a:xfrm>
          <a:prstGeom prst="rect">
            <a:avLst/>
          </a:prstGeom>
        </p:spPr>
        <p:txBody>
          <a:bodyPr lIns="0" tIns="0" rIns="0" bIns="0" rtlCol="0" anchor="t">
            <a:spAutoFit/>
          </a:bodyPr>
          <a:lstStyle/>
          <a:p>
            <a:pPr marL="914400" indent="-914400">
              <a:lnSpc>
                <a:spcPts val="6524"/>
              </a:lnSpc>
              <a:buFont typeface="+mj-lt"/>
              <a:buAutoNum type="arabicPeriod"/>
            </a:pPr>
            <a:r>
              <a:rPr lang="en-US" sz="3600" dirty="0" smtClean="0">
                <a:solidFill>
                  <a:srgbClr val="80561B"/>
                </a:solidFill>
                <a:latin typeface="Arial" panose="020B0604020202020204" pitchFamily="34" charset="0"/>
                <a:cs typeface="Arial" panose="020B0604020202020204" pitchFamily="34" charset="0"/>
              </a:rPr>
              <a:t>Take </a:t>
            </a:r>
            <a:r>
              <a:rPr lang="en-US" sz="3600" dirty="0">
                <a:solidFill>
                  <a:srgbClr val="80561B"/>
                </a:solidFill>
                <a:latin typeface="Arial" panose="020B0604020202020204" pitchFamily="34" charset="0"/>
                <a:cs typeface="Arial" panose="020B0604020202020204" pitchFamily="34" charset="0"/>
              </a:rPr>
              <a:t>the </a:t>
            </a:r>
            <a:r>
              <a:rPr lang="en-US" sz="3600" dirty="0" smtClean="0">
                <a:solidFill>
                  <a:srgbClr val="80561B"/>
                </a:solidFill>
                <a:latin typeface="Arial" panose="020B0604020202020204" pitchFamily="34" charset="0"/>
                <a:cs typeface="Arial" panose="020B0604020202020204" pitchFamily="34" charset="0"/>
              </a:rPr>
              <a:t>survey</a:t>
            </a:r>
          </a:p>
          <a:p>
            <a:pPr marL="914400" indent="-914400">
              <a:lnSpc>
                <a:spcPts val="6524"/>
              </a:lnSpc>
              <a:buFont typeface="+mj-lt"/>
              <a:buAutoNum type="arabicPeriod"/>
            </a:pPr>
            <a:r>
              <a:rPr lang="en-US" sz="3600" dirty="0" smtClean="0">
                <a:solidFill>
                  <a:srgbClr val="80561B"/>
                </a:solidFill>
                <a:latin typeface="Arial" panose="020B0604020202020204" pitchFamily="34" charset="0"/>
                <a:cs typeface="Arial" panose="020B0604020202020204" pitchFamily="34" charset="0"/>
              </a:rPr>
              <a:t>Join </a:t>
            </a:r>
            <a:r>
              <a:rPr lang="en-US" sz="3600" dirty="0">
                <a:solidFill>
                  <a:srgbClr val="80561B"/>
                </a:solidFill>
                <a:latin typeface="Arial" panose="020B0604020202020204" pitchFamily="34" charset="0"/>
                <a:cs typeface="Arial" panose="020B0604020202020204" pitchFamily="34" charset="0"/>
              </a:rPr>
              <a:t>the Facebook </a:t>
            </a:r>
            <a:r>
              <a:rPr lang="en-US" sz="3600" dirty="0" smtClean="0">
                <a:solidFill>
                  <a:srgbClr val="80561B"/>
                </a:solidFill>
                <a:latin typeface="Arial" panose="020B0604020202020204" pitchFamily="34" charset="0"/>
                <a:cs typeface="Arial" panose="020B0604020202020204" pitchFamily="34" charset="0"/>
              </a:rPr>
              <a:t>Group</a:t>
            </a:r>
          </a:p>
          <a:p>
            <a:pPr marL="914400" indent="-914400">
              <a:lnSpc>
                <a:spcPts val="6524"/>
              </a:lnSpc>
              <a:buFont typeface="+mj-lt"/>
              <a:buAutoNum type="arabicPeriod"/>
            </a:pPr>
            <a:r>
              <a:rPr lang="en-US" sz="3600" dirty="0" smtClean="0">
                <a:solidFill>
                  <a:srgbClr val="80561B"/>
                </a:solidFill>
                <a:latin typeface="Arial" panose="020B0604020202020204" pitchFamily="34" charset="0"/>
                <a:cs typeface="Arial" panose="020B0604020202020204" pitchFamily="34" charset="0"/>
              </a:rPr>
              <a:t>Record </a:t>
            </a:r>
            <a:r>
              <a:rPr lang="en-US" sz="3600" dirty="0">
                <a:solidFill>
                  <a:srgbClr val="80561B"/>
                </a:solidFill>
                <a:latin typeface="Arial" panose="020B0604020202020204" pitchFamily="34" charset="0"/>
                <a:cs typeface="Arial" panose="020B0604020202020204" pitchFamily="34" charset="0"/>
              </a:rPr>
              <a:t>a Flipgrid </a:t>
            </a:r>
            <a:r>
              <a:rPr lang="en-US" sz="3600" dirty="0" smtClean="0">
                <a:solidFill>
                  <a:srgbClr val="80561B"/>
                </a:solidFill>
                <a:latin typeface="Arial" panose="020B0604020202020204" pitchFamily="34" charset="0"/>
                <a:cs typeface="Arial" panose="020B0604020202020204" pitchFamily="34" charset="0"/>
              </a:rPr>
              <a:t>video</a:t>
            </a:r>
          </a:p>
          <a:p>
            <a:pPr marL="914400" indent="-914400">
              <a:lnSpc>
                <a:spcPts val="6524"/>
              </a:lnSpc>
              <a:buFont typeface="+mj-lt"/>
              <a:buAutoNum type="arabicPeriod"/>
            </a:pPr>
            <a:r>
              <a:rPr lang="en-US" sz="3600" dirty="0" smtClean="0">
                <a:solidFill>
                  <a:srgbClr val="80561B"/>
                </a:solidFill>
                <a:latin typeface="Arial" panose="020B0604020202020204" pitchFamily="34" charset="0"/>
                <a:cs typeface="Arial" panose="020B0604020202020204" pitchFamily="34" charset="0"/>
              </a:rPr>
              <a:t>Fill </a:t>
            </a:r>
            <a:r>
              <a:rPr lang="en-US" sz="3600" dirty="0">
                <a:solidFill>
                  <a:srgbClr val="80561B"/>
                </a:solidFill>
                <a:latin typeface="Arial" panose="020B0604020202020204" pitchFamily="34" charset="0"/>
                <a:cs typeface="Arial" panose="020B0604020202020204" pitchFamily="34" charset="0"/>
              </a:rPr>
              <a:t>out the </a:t>
            </a:r>
            <a:r>
              <a:rPr lang="en-US" sz="3600" dirty="0" smtClean="0">
                <a:solidFill>
                  <a:srgbClr val="80561B"/>
                </a:solidFill>
                <a:latin typeface="Arial" panose="020B0604020202020204" pitchFamily="34" charset="0"/>
                <a:cs typeface="Arial" panose="020B0604020202020204" pitchFamily="34" charset="0"/>
              </a:rPr>
              <a:t>questionnaire</a:t>
            </a:r>
          </a:p>
          <a:p>
            <a:pPr marL="914400" indent="-914400">
              <a:lnSpc>
                <a:spcPts val="6524"/>
              </a:lnSpc>
              <a:buFont typeface="+mj-lt"/>
              <a:buAutoNum type="arabicPeriod"/>
            </a:pPr>
            <a:r>
              <a:rPr lang="en-US" sz="3600" dirty="0" smtClean="0">
                <a:latin typeface="Arial" panose="020B0604020202020204" pitchFamily="34" charset="0"/>
                <a:cs typeface="Arial" panose="020B0604020202020204" pitchFamily="34" charset="0"/>
              </a:rPr>
              <a:t>Review the website and list of tools (event submission)</a:t>
            </a:r>
          </a:p>
          <a:p>
            <a:pPr marL="914400" indent="-914400">
              <a:lnSpc>
                <a:spcPts val="6524"/>
              </a:lnSpc>
              <a:buFont typeface="+mj-lt"/>
              <a:buAutoNum type="arabicPeriod"/>
            </a:pPr>
            <a:r>
              <a:rPr lang="en-US" sz="3600" dirty="0" smtClean="0">
                <a:latin typeface="Arial" panose="020B0604020202020204" pitchFamily="34" charset="0"/>
                <a:cs typeface="Arial" panose="020B0604020202020204" pitchFamily="34" charset="0"/>
              </a:rPr>
              <a:t>Add these infographics and flyers to your website and social media</a:t>
            </a:r>
          </a:p>
          <a:p>
            <a:pPr marL="0" indent="0">
              <a:lnSpc>
                <a:spcPts val="6524"/>
              </a:lnSpc>
              <a:buNone/>
            </a:pPr>
            <a:endParaRPr lang="en-US" sz="3600" dirty="0">
              <a:solidFill>
                <a:srgbClr val="80561B"/>
              </a:solidFill>
              <a:latin typeface="Arial" panose="020B0604020202020204" pitchFamily="34" charset="0"/>
              <a:cs typeface="Arial" panose="020B0604020202020204" pitchFamily="34" charset="0"/>
            </a:endParaRPr>
          </a:p>
          <a:p>
            <a:pPr>
              <a:lnSpc>
                <a:spcPts val="6524"/>
              </a:lnSpc>
            </a:pPr>
            <a:endParaRPr lang="en-US" sz="3600" dirty="0">
              <a:solidFill>
                <a:srgbClr val="80561B"/>
              </a:solidFill>
              <a:latin typeface="Arial" panose="020B0604020202020204" pitchFamily="34" charset="0"/>
              <a:cs typeface="Arial" panose="020B0604020202020204" pitchFamily="34" charset="0"/>
            </a:endParaRPr>
          </a:p>
          <a:p>
            <a:pPr>
              <a:lnSpc>
                <a:spcPts val="6524"/>
              </a:lnSpc>
              <a:spcBef>
                <a:spcPct val="0"/>
              </a:spcBef>
            </a:pPr>
            <a:endParaRPr lang="en-US" sz="3600" dirty="0">
              <a:solidFill>
                <a:srgbClr val="80561B"/>
              </a:solidFill>
              <a:latin typeface="Arial" panose="020B0604020202020204" pitchFamily="34" charset="0"/>
              <a:cs typeface="Arial" panose="020B0604020202020204" pitchFamily="34" charset="0"/>
            </a:endParaRPr>
          </a:p>
        </p:txBody>
      </p:sp>
      <p:pic>
        <p:nvPicPr>
          <p:cNvPr id="5" name="Picture 6"/>
          <p:cNvPicPr>
            <a:picLocks noChangeAspect="1"/>
          </p:cNvPicPr>
          <p:nvPr/>
        </p:nvPicPr>
        <p:blipFill>
          <a:blip r:embed="rId3"/>
          <a:srcRect/>
          <a:stretch>
            <a:fillRect/>
          </a:stretch>
        </p:blipFill>
        <p:spPr>
          <a:xfrm>
            <a:off x="11277600" y="2095500"/>
            <a:ext cx="5421436" cy="5169276"/>
          </a:xfrm>
          <a:prstGeom prst="rect">
            <a:avLst/>
          </a:prstGeom>
        </p:spPr>
      </p:pic>
    </p:spTree>
    <p:extLst>
      <p:ext uri="{BB962C8B-B14F-4D97-AF65-F5344CB8AC3E}">
        <p14:creationId xmlns:p14="http://schemas.microsoft.com/office/powerpoint/2010/main" val="2103495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4305300"/>
            <a:ext cx="10591800" cy="1143000"/>
          </a:xfrm>
        </p:spPr>
        <p:txBody>
          <a:bodyPr>
            <a:noAutofit/>
          </a:bodyPr>
          <a:lstStyle/>
          <a:p>
            <a:r>
              <a:rPr lang="en-US" dirty="0" smtClean="0">
                <a:latin typeface="Arial" panose="020B0604020202020204" pitchFamily="34" charset="0"/>
                <a:cs typeface="Arial" panose="020B0604020202020204" pitchFamily="34" charset="0"/>
              </a:rPr>
              <a:t>Thank you for joining 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8366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a:spLocks noGrp="1"/>
          </p:cNvSpPr>
          <p:nvPr>
            <p:ph type="title"/>
          </p:nvPr>
        </p:nvSpPr>
        <p:spPr>
          <a:xfrm>
            <a:off x="762000" y="571500"/>
            <a:ext cx="8229600" cy="1052404"/>
          </a:xfrm>
          <a:prstGeom prst="rect">
            <a:avLst/>
          </a:prstGeom>
        </p:spPr>
        <p:txBody>
          <a:bodyPr lIns="0" tIns="0" rIns="0" bIns="0" rtlCol="0" anchor="t">
            <a:spAutoFit/>
          </a:bodyPr>
          <a:lstStyle/>
          <a:p>
            <a:pPr>
              <a:lnSpc>
                <a:spcPts val="8959"/>
              </a:lnSpc>
            </a:pPr>
            <a:r>
              <a:rPr lang="en-US" sz="6399" dirty="0">
                <a:solidFill>
                  <a:srgbClr val="80561B"/>
                </a:solidFill>
                <a:latin typeface="Arial" panose="020B0604020202020204" pitchFamily="34" charset="0"/>
                <a:cs typeface="Arial" panose="020B0604020202020204" pitchFamily="34" charset="0"/>
              </a:rPr>
              <a:t>Pre-Presentation Poll</a:t>
            </a:r>
          </a:p>
        </p:txBody>
      </p:sp>
      <p:sp>
        <p:nvSpPr>
          <p:cNvPr id="5" name="TextBox 16"/>
          <p:cNvSpPr txBox="1">
            <a:spLocks noGrp="1"/>
          </p:cNvSpPr>
          <p:nvPr>
            <p:ph idx="1"/>
          </p:nvPr>
        </p:nvSpPr>
        <p:spPr>
          <a:xfrm>
            <a:off x="867771" y="2186450"/>
            <a:ext cx="14505750" cy="2513509"/>
          </a:xfrm>
          <a:prstGeom prst="rect">
            <a:avLst/>
          </a:prstGeom>
        </p:spPr>
        <p:txBody>
          <a:bodyPr wrap="square" lIns="0" tIns="0" rIns="0" bIns="0" rtlCol="0" anchor="t">
            <a:spAutoFit/>
          </a:bodyPr>
          <a:lstStyle/>
          <a:p>
            <a:pPr marL="0" indent="0">
              <a:lnSpc>
                <a:spcPts val="4899"/>
              </a:lnSpc>
              <a:spcBef>
                <a:spcPct val="0"/>
              </a:spcBef>
              <a:buNone/>
            </a:pPr>
            <a:r>
              <a:rPr lang="en-US" sz="3600" dirty="0" smtClean="0">
                <a:solidFill>
                  <a:srgbClr val="80561B"/>
                </a:solidFill>
                <a:latin typeface="Arial" panose="020B0604020202020204" pitchFamily="34" charset="0"/>
                <a:cs typeface="Arial" panose="020B0604020202020204" pitchFamily="34" charset="0"/>
              </a:rPr>
              <a:t>1. In one word, why are YOU an SWCS member?</a:t>
            </a:r>
          </a:p>
          <a:p>
            <a:pPr marL="0" indent="0">
              <a:lnSpc>
                <a:spcPts val="4899"/>
              </a:lnSpc>
              <a:spcBef>
                <a:spcPct val="0"/>
              </a:spcBef>
              <a:buNone/>
            </a:pPr>
            <a:endParaRPr lang="en-US" sz="3600" dirty="0">
              <a:latin typeface="Arial" panose="020B0604020202020204" pitchFamily="34" charset="0"/>
              <a:cs typeface="Arial" panose="020B0604020202020204" pitchFamily="34" charset="0"/>
            </a:endParaRPr>
          </a:p>
          <a:p>
            <a:pPr marL="0" indent="0">
              <a:lnSpc>
                <a:spcPts val="4899"/>
              </a:lnSpc>
              <a:spcBef>
                <a:spcPct val="0"/>
              </a:spcBef>
              <a:buNone/>
            </a:pPr>
            <a:r>
              <a:rPr lang="en-US" sz="3600" dirty="0" smtClean="0">
                <a:solidFill>
                  <a:srgbClr val="80561B"/>
                </a:solidFill>
                <a:latin typeface="Arial" panose="020B0604020202020204" pitchFamily="34" charset="0"/>
                <a:cs typeface="Arial" panose="020B0604020202020204" pitchFamily="34" charset="0"/>
              </a:rPr>
              <a:t>2. On </a:t>
            </a:r>
            <a:r>
              <a:rPr lang="en-US" sz="3600" dirty="0">
                <a:solidFill>
                  <a:srgbClr val="80561B"/>
                </a:solidFill>
                <a:latin typeface="Arial" panose="020B0604020202020204" pitchFamily="34" charset="0"/>
                <a:cs typeface="Arial" panose="020B0604020202020204" pitchFamily="34" charset="0"/>
              </a:rPr>
              <a:t>a scale of 1-5, as a chapter leader, how comfortable do you feel </a:t>
            </a:r>
            <a:r>
              <a:rPr lang="en-US" sz="3600" dirty="0" smtClean="0">
                <a:solidFill>
                  <a:srgbClr val="80561B"/>
                </a:solidFill>
                <a:latin typeface="Arial" panose="020B0604020202020204" pitchFamily="34" charset="0"/>
                <a:cs typeface="Arial" panose="020B0604020202020204" pitchFamily="34" charset="0"/>
              </a:rPr>
              <a:t>recruiting new </a:t>
            </a:r>
            <a:r>
              <a:rPr lang="en-US" sz="3600" dirty="0">
                <a:solidFill>
                  <a:srgbClr val="80561B"/>
                </a:solidFill>
                <a:latin typeface="Arial" panose="020B0604020202020204" pitchFamily="34" charset="0"/>
                <a:cs typeface="Arial" panose="020B0604020202020204" pitchFamily="34" charset="0"/>
              </a:rPr>
              <a:t>members</a:t>
            </a:r>
            <a:r>
              <a:rPr lang="en-US" sz="3600" dirty="0" smtClean="0">
                <a:solidFill>
                  <a:srgbClr val="80561B"/>
                </a:solidFill>
                <a:latin typeface="Arial" panose="020B0604020202020204" pitchFamily="34" charset="0"/>
                <a:cs typeface="Arial" panose="020B0604020202020204" pitchFamily="34" charset="0"/>
              </a:rPr>
              <a:t>?</a:t>
            </a:r>
            <a:endParaRPr lang="en-US" sz="3600" dirty="0">
              <a:solidFill>
                <a:srgbClr val="80561B"/>
              </a:solidFill>
              <a:latin typeface="Arial" panose="020B0604020202020204" pitchFamily="34" charset="0"/>
              <a:cs typeface="Arial" panose="020B0604020202020204" pitchFamily="34" charset="0"/>
            </a:endParaRPr>
          </a:p>
        </p:txBody>
      </p:sp>
      <p:sp>
        <p:nvSpPr>
          <p:cNvPr id="6" name="AutoShape 12"/>
          <p:cNvSpPr/>
          <p:nvPr/>
        </p:nvSpPr>
        <p:spPr>
          <a:xfrm>
            <a:off x="4648200" y="7886700"/>
            <a:ext cx="5108728" cy="0"/>
          </a:xfrm>
          <a:prstGeom prst="line">
            <a:avLst/>
          </a:prstGeom>
          <a:ln w="47625" cap="rnd">
            <a:solidFill>
              <a:srgbClr val="80561B"/>
            </a:solidFill>
            <a:prstDash val="solid"/>
            <a:headEnd type="none" w="sm" len="sm"/>
            <a:tailEnd type="arrow" w="med" len="sm"/>
          </a:ln>
        </p:spPr>
      </p:sp>
      <p:sp>
        <p:nvSpPr>
          <p:cNvPr id="7" name="TextBox 11"/>
          <p:cNvSpPr txBox="1"/>
          <p:nvPr/>
        </p:nvSpPr>
        <p:spPr>
          <a:xfrm>
            <a:off x="9569394" y="7380995"/>
            <a:ext cx="2561760" cy="1030090"/>
          </a:xfrm>
          <a:prstGeom prst="rect">
            <a:avLst/>
          </a:prstGeom>
        </p:spPr>
        <p:txBody>
          <a:bodyPr lIns="0" tIns="0" rIns="0" bIns="0" rtlCol="0" anchor="t">
            <a:spAutoFit/>
          </a:bodyPr>
          <a:lstStyle/>
          <a:p>
            <a:pPr algn="ctr">
              <a:lnSpc>
                <a:spcPts val="4200"/>
              </a:lnSpc>
            </a:pPr>
            <a:r>
              <a:rPr lang="en-US" sz="3000" dirty="0">
                <a:solidFill>
                  <a:srgbClr val="80561B"/>
                </a:solidFill>
                <a:latin typeface="Arial" panose="020B0604020202020204" pitchFamily="34" charset="0"/>
                <a:cs typeface="Arial" panose="020B0604020202020204" pitchFamily="34" charset="0"/>
              </a:rPr>
              <a:t>Most</a:t>
            </a:r>
          </a:p>
          <a:p>
            <a:pPr algn="ctr">
              <a:lnSpc>
                <a:spcPts val="4200"/>
              </a:lnSpc>
              <a:spcBef>
                <a:spcPct val="0"/>
              </a:spcBef>
            </a:pPr>
            <a:r>
              <a:rPr lang="en-US" sz="3000" dirty="0">
                <a:solidFill>
                  <a:srgbClr val="80561B"/>
                </a:solidFill>
                <a:latin typeface="Arial" panose="020B0604020202020204" pitchFamily="34" charset="0"/>
                <a:cs typeface="Arial" panose="020B0604020202020204" pitchFamily="34" charset="0"/>
              </a:rPr>
              <a:t>Comfortable</a:t>
            </a:r>
          </a:p>
        </p:txBody>
      </p:sp>
      <p:sp>
        <p:nvSpPr>
          <p:cNvPr id="8" name="TextBox 17"/>
          <p:cNvSpPr txBox="1"/>
          <p:nvPr/>
        </p:nvSpPr>
        <p:spPr>
          <a:xfrm>
            <a:off x="2056255" y="7344828"/>
            <a:ext cx="2561760" cy="1030090"/>
          </a:xfrm>
          <a:prstGeom prst="rect">
            <a:avLst/>
          </a:prstGeom>
        </p:spPr>
        <p:txBody>
          <a:bodyPr lIns="0" tIns="0" rIns="0" bIns="0" rtlCol="0" anchor="t">
            <a:spAutoFit/>
          </a:bodyPr>
          <a:lstStyle/>
          <a:p>
            <a:pPr algn="ctr">
              <a:lnSpc>
                <a:spcPts val="4200"/>
              </a:lnSpc>
            </a:pPr>
            <a:r>
              <a:rPr lang="en-US" sz="3000" dirty="0">
                <a:solidFill>
                  <a:srgbClr val="80561B"/>
                </a:solidFill>
                <a:latin typeface="Arial" panose="020B0604020202020204" pitchFamily="34" charset="0"/>
                <a:cs typeface="Arial" panose="020B0604020202020204" pitchFamily="34" charset="0"/>
              </a:rPr>
              <a:t>Least</a:t>
            </a:r>
          </a:p>
          <a:p>
            <a:pPr algn="ctr">
              <a:lnSpc>
                <a:spcPts val="4200"/>
              </a:lnSpc>
              <a:spcBef>
                <a:spcPct val="0"/>
              </a:spcBef>
            </a:pPr>
            <a:r>
              <a:rPr lang="en-US" sz="3000" dirty="0">
                <a:solidFill>
                  <a:srgbClr val="80561B"/>
                </a:solidFill>
                <a:latin typeface="Arial" panose="020B0604020202020204" pitchFamily="34" charset="0"/>
                <a:cs typeface="Arial" panose="020B0604020202020204" pitchFamily="34" charset="0"/>
              </a:rPr>
              <a:t>Comfortable</a:t>
            </a:r>
          </a:p>
        </p:txBody>
      </p:sp>
      <p:grpSp>
        <p:nvGrpSpPr>
          <p:cNvPr id="39" name="Group 38"/>
          <p:cNvGrpSpPr/>
          <p:nvPr/>
        </p:nvGrpSpPr>
        <p:grpSpPr>
          <a:xfrm>
            <a:off x="2445832" y="5518655"/>
            <a:ext cx="9204542" cy="1795493"/>
            <a:chOff x="8438885" y="5452987"/>
            <a:chExt cx="9204542" cy="1795493"/>
          </a:xfrm>
        </p:grpSpPr>
        <p:grpSp>
          <p:nvGrpSpPr>
            <p:cNvPr id="17" name="Group 16"/>
            <p:cNvGrpSpPr/>
            <p:nvPr/>
          </p:nvGrpSpPr>
          <p:grpSpPr>
            <a:xfrm>
              <a:off x="10368810" y="5477478"/>
              <a:ext cx="1657880" cy="1716526"/>
              <a:chOff x="2834640" y="3827635"/>
              <a:chExt cx="1657880" cy="1716526"/>
            </a:xfrm>
          </p:grpSpPr>
          <p:sp>
            <p:nvSpPr>
              <p:cNvPr id="18" name="TextBox 17"/>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2</a:t>
                </a:r>
              </a:p>
            </p:txBody>
          </p:sp>
          <p:sp>
            <p:nvSpPr>
              <p:cNvPr id="19" name="Oval 18"/>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8438885" y="5531954"/>
              <a:ext cx="1657880" cy="1716526"/>
              <a:chOff x="2834640" y="3827635"/>
              <a:chExt cx="1657880" cy="1716526"/>
            </a:xfrm>
          </p:grpSpPr>
          <p:sp>
            <p:nvSpPr>
              <p:cNvPr id="27" name="TextBox 26"/>
              <p:cNvSpPr txBox="1"/>
              <p:nvPr/>
            </p:nvSpPr>
            <p:spPr>
              <a:xfrm>
                <a:off x="2892320" y="3974501"/>
                <a:ext cx="1600200" cy="1569660"/>
              </a:xfrm>
              <a:prstGeom prst="rect">
                <a:avLst/>
              </a:prstGeom>
              <a:noFill/>
              <a:ln>
                <a:noFill/>
              </a:ln>
            </p:spPr>
            <p:txBody>
              <a:bodyPr wrap="square" rtlCol="0">
                <a:spAutoFit/>
              </a:bodyPr>
              <a:lstStyle/>
              <a:p>
                <a:pPr algn="ctr"/>
                <a:r>
                  <a:rPr lang="en-US" sz="9600" dirty="0" smtClean="0">
                    <a:solidFill>
                      <a:srgbClr val="39707D"/>
                    </a:solidFill>
                    <a:latin typeface="Trailmade" panose="00000500000000000000" pitchFamily="50" charset="0"/>
                  </a:rPr>
                  <a:t>1</a:t>
                </a:r>
                <a:endParaRPr lang="en-US" sz="9600" dirty="0">
                  <a:solidFill>
                    <a:srgbClr val="39707D"/>
                  </a:solidFill>
                  <a:latin typeface="Trailmade" panose="00000500000000000000" pitchFamily="50" charset="0"/>
                </a:endParaRPr>
              </a:p>
            </p:txBody>
          </p:sp>
          <p:sp>
            <p:nvSpPr>
              <p:cNvPr id="28" name="Oval 27"/>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12241056" y="5495637"/>
              <a:ext cx="1657880" cy="1716526"/>
              <a:chOff x="2834640" y="3827635"/>
              <a:chExt cx="1657880" cy="1716526"/>
            </a:xfrm>
          </p:grpSpPr>
          <p:sp>
            <p:nvSpPr>
              <p:cNvPr id="30" name="TextBox 29"/>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3</a:t>
                </a:r>
              </a:p>
            </p:txBody>
          </p:sp>
          <p:sp>
            <p:nvSpPr>
              <p:cNvPr id="31" name="Oval 30"/>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14142141" y="5495637"/>
              <a:ext cx="1657880" cy="1716526"/>
              <a:chOff x="2834640" y="3827635"/>
              <a:chExt cx="1657880" cy="1716526"/>
            </a:xfrm>
          </p:grpSpPr>
          <p:sp>
            <p:nvSpPr>
              <p:cNvPr id="33" name="TextBox 32"/>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4</a:t>
                </a:r>
              </a:p>
            </p:txBody>
          </p:sp>
          <p:sp>
            <p:nvSpPr>
              <p:cNvPr id="34" name="Oval 33"/>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15985547" y="5452987"/>
              <a:ext cx="1657880" cy="1716526"/>
              <a:chOff x="2834640" y="3827635"/>
              <a:chExt cx="1657880" cy="1716526"/>
            </a:xfrm>
          </p:grpSpPr>
          <p:sp>
            <p:nvSpPr>
              <p:cNvPr id="36" name="TextBox 35"/>
              <p:cNvSpPr txBox="1"/>
              <p:nvPr/>
            </p:nvSpPr>
            <p:spPr>
              <a:xfrm>
                <a:off x="2892320" y="3974501"/>
                <a:ext cx="1600200" cy="1569660"/>
              </a:xfrm>
              <a:prstGeom prst="rect">
                <a:avLst/>
              </a:prstGeom>
              <a:noFill/>
              <a:ln>
                <a:noFill/>
              </a:ln>
            </p:spPr>
            <p:txBody>
              <a:bodyPr wrap="square" rtlCol="0">
                <a:spAutoFit/>
              </a:bodyPr>
              <a:lstStyle/>
              <a:p>
                <a:pPr algn="ctr"/>
                <a:r>
                  <a:rPr lang="en-US" sz="9600" dirty="0">
                    <a:solidFill>
                      <a:srgbClr val="39707D"/>
                    </a:solidFill>
                    <a:latin typeface="Trailmade" panose="00000500000000000000" pitchFamily="50" charset="0"/>
                  </a:rPr>
                  <a:t>5</a:t>
                </a:r>
              </a:p>
            </p:txBody>
          </p:sp>
          <p:sp>
            <p:nvSpPr>
              <p:cNvPr id="37" name="Oval 36"/>
              <p:cNvSpPr/>
              <p:nvPr/>
            </p:nvSpPr>
            <p:spPr>
              <a:xfrm>
                <a:off x="2834640" y="3827635"/>
                <a:ext cx="1657880" cy="1680209"/>
              </a:xfrm>
              <a:prstGeom prst="ellipse">
                <a:avLst/>
              </a:prstGeom>
              <a:noFill/>
              <a:ln w="57150">
                <a:solidFill>
                  <a:srgbClr val="397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0461" y="5597500"/>
            <a:ext cx="4068785" cy="406878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2488" y="4552115"/>
            <a:ext cx="3244729" cy="1027226"/>
          </a:xfrm>
          <a:prstGeom prst="rect">
            <a:avLst/>
          </a:prstGeom>
        </p:spPr>
      </p:pic>
    </p:spTree>
    <p:extLst>
      <p:ext uri="{BB962C8B-B14F-4D97-AF65-F5344CB8AC3E}">
        <p14:creationId xmlns:p14="http://schemas.microsoft.com/office/powerpoint/2010/main" val="967292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0" y="1866900"/>
            <a:ext cx="10439400" cy="6888163"/>
          </a:xfrm>
        </p:spPr>
        <p:txBody>
          <a:bodyPr>
            <a:normAutofit lnSpcReduction="10000"/>
          </a:bodyPr>
          <a:lstStyle/>
          <a:p>
            <a:pPr marL="863599" lvl="1" indent="-431800">
              <a:lnSpc>
                <a:spcPct val="170000"/>
              </a:lnSpc>
              <a:buFont typeface="Arial"/>
              <a:buChar char="•"/>
            </a:pPr>
            <a:r>
              <a:rPr lang="en-US" sz="3999" dirty="0">
                <a:solidFill>
                  <a:srgbClr val="80561B"/>
                </a:solidFill>
                <a:latin typeface="Arial" panose="020B0604020202020204" pitchFamily="34" charset="0"/>
                <a:cs typeface="Arial" panose="020B0604020202020204" pitchFamily="34" charset="0"/>
              </a:rPr>
              <a:t>Introductions </a:t>
            </a:r>
            <a:r>
              <a:rPr lang="en-US" sz="3999" dirty="0" smtClean="0">
                <a:solidFill>
                  <a:srgbClr val="80561B"/>
                </a:solidFill>
                <a:latin typeface="Arial" panose="020B0604020202020204" pitchFamily="34" charset="0"/>
                <a:cs typeface="Arial" panose="020B0604020202020204" pitchFamily="34" charset="0"/>
              </a:rPr>
              <a:t>and Goals</a:t>
            </a:r>
          </a:p>
          <a:p>
            <a:pPr marL="863599" lvl="1" indent="-431800">
              <a:lnSpc>
                <a:spcPct val="170000"/>
              </a:lnSpc>
              <a:buFont typeface="Arial"/>
              <a:buChar char="•"/>
            </a:pPr>
            <a:r>
              <a:rPr lang="en-US" sz="3999" dirty="0" smtClean="0">
                <a:solidFill>
                  <a:srgbClr val="80561B"/>
                </a:solidFill>
                <a:latin typeface="Arial" panose="020B0604020202020204" pitchFamily="34" charset="0"/>
                <a:cs typeface="Arial" panose="020B0604020202020204" pitchFamily="34" charset="0"/>
              </a:rPr>
              <a:t>Organizational Development Project</a:t>
            </a:r>
          </a:p>
          <a:p>
            <a:pPr marL="863599" lvl="1" indent="-431800">
              <a:lnSpc>
                <a:spcPct val="170000"/>
              </a:lnSpc>
              <a:buFont typeface="Arial"/>
              <a:buChar char="•"/>
            </a:pPr>
            <a:r>
              <a:rPr lang="en-US" sz="3999" dirty="0" smtClean="0">
                <a:solidFill>
                  <a:srgbClr val="80561B"/>
                </a:solidFill>
                <a:latin typeface="Arial" panose="020B0604020202020204" pitchFamily="34" charset="0"/>
                <a:cs typeface="Arial" panose="020B0604020202020204" pitchFamily="34" charset="0"/>
              </a:rPr>
              <a:t>The </a:t>
            </a:r>
            <a:r>
              <a:rPr lang="en-US" sz="3999" dirty="0">
                <a:solidFill>
                  <a:srgbClr val="80561B"/>
                </a:solidFill>
                <a:latin typeface="Arial" panose="020B0604020202020204" pitchFamily="34" charset="0"/>
                <a:cs typeface="Arial" panose="020B0604020202020204" pitchFamily="34" charset="0"/>
              </a:rPr>
              <a:t>Latest Tools for Chapter Leaders</a:t>
            </a:r>
          </a:p>
          <a:p>
            <a:pPr marL="863599" lvl="1" indent="-431800">
              <a:lnSpc>
                <a:spcPct val="170000"/>
              </a:lnSpc>
              <a:buFont typeface="Arial"/>
              <a:buChar char="•"/>
            </a:pPr>
            <a:r>
              <a:rPr lang="en-US" sz="3999" dirty="0">
                <a:solidFill>
                  <a:srgbClr val="80561B"/>
                </a:solidFill>
                <a:latin typeface="Arial" panose="020B0604020202020204" pitchFamily="34" charset="0"/>
                <a:cs typeface="Arial" panose="020B0604020202020204" pitchFamily="34" charset="0"/>
              </a:rPr>
              <a:t>Top Five Reasons NOT to Join SWCS</a:t>
            </a:r>
          </a:p>
          <a:p>
            <a:pPr marL="863599" lvl="1" indent="-431800">
              <a:lnSpc>
                <a:spcPct val="170000"/>
              </a:lnSpc>
              <a:buFont typeface="Arial"/>
              <a:buChar char="•"/>
            </a:pPr>
            <a:r>
              <a:rPr lang="en-US" sz="3999" dirty="0">
                <a:solidFill>
                  <a:srgbClr val="80561B"/>
                </a:solidFill>
                <a:latin typeface="Arial" panose="020B0604020202020204" pitchFamily="34" charset="0"/>
                <a:cs typeface="Arial" panose="020B0604020202020204" pitchFamily="34" charset="0"/>
              </a:rPr>
              <a:t>Breakout Room Discussion </a:t>
            </a:r>
          </a:p>
          <a:p>
            <a:pPr marL="863599" lvl="1" indent="-431800">
              <a:lnSpc>
                <a:spcPct val="170000"/>
              </a:lnSpc>
              <a:buFont typeface="Arial"/>
              <a:buChar char="•"/>
            </a:pPr>
            <a:r>
              <a:rPr lang="en-US" sz="3999" dirty="0">
                <a:solidFill>
                  <a:srgbClr val="80561B"/>
                </a:solidFill>
                <a:latin typeface="Arial" panose="020B0604020202020204" pitchFamily="34" charset="0"/>
                <a:cs typeface="Arial" panose="020B0604020202020204" pitchFamily="34" charset="0"/>
              </a:rPr>
              <a:t>Regroup </a:t>
            </a:r>
            <a:r>
              <a:rPr lang="en-US" sz="3999" dirty="0" smtClean="0">
                <a:solidFill>
                  <a:srgbClr val="80561B"/>
                </a:solidFill>
                <a:latin typeface="Arial" panose="020B0604020202020204" pitchFamily="34" charset="0"/>
                <a:cs typeface="Arial" panose="020B0604020202020204" pitchFamily="34" charset="0"/>
              </a:rPr>
              <a:t>and </a:t>
            </a:r>
            <a:r>
              <a:rPr lang="en-US" sz="3999" dirty="0">
                <a:solidFill>
                  <a:srgbClr val="80561B"/>
                </a:solidFill>
                <a:latin typeface="Arial" panose="020B0604020202020204" pitchFamily="34" charset="0"/>
                <a:cs typeface="Arial" panose="020B0604020202020204" pitchFamily="34" charset="0"/>
              </a:rPr>
              <a:t>Final Remarks</a:t>
            </a:r>
          </a:p>
          <a:p>
            <a:pPr>
              <a:lnSpc>
                <a:spcPct val="170000"/>
              </a:lnSpc>
            </a:pPr>
            <a:endParaRPr lang="en-US" dirty="0">
              <a:latin typeface="Arial" panose="020B0604020202020204" pitchFamily="34" charset="0"/>
              <a:cs typeface="Arial" panose="020B0604020202020204" pitchFamily="34" charset="0"/>
            </a:endParaRPr>
          </a:p>
        </p:txBody>
      </p:sp>
      <p:sp>
        <p:nvSpPr>
          <p:cNvPr id="4" name="TextBox 7"/>
          <p:cNvSpPr txBox="1">
            <a:spLocks noGrp="1"/>
          </p:cNvSpPr>
          <p:nvPr>
            <p:ph type="title"/>
          </p:nvPr>
        </p:nvSpPr>
        <p:spPr>
          <a:xfrm>
            <a:off x="762000" y="571500"/>
            <a:ext cx="8229600" cy="1052532"/>
          </a:xfrm>
          <a:prstGeom prst="rect">
            <a:avLst/>
          </a:prstGeom>
        </p:spPr>
        <p:txBody>
          <a:bodyPr lIns="0" tIns="0" rIns="0" bIns="0" rtlCol="0" anchor="t">
            <a:spAutoFit/>
          </a:bodyPr>
          <a:lstStyle/>
          <a:p>
            <a:pPr>
              <a:lnSpc>
                <a:spcPts val="8959"/>
              </a:lnSpc>
            </a:pPr>
            <a:r>
              <a:rPr lang="en-US" sz="6399" dirty="0">
                <a:solidFill>
                  <a:srgbClr val="80561B"/>
                </a:solidFill>
                <a:latin typeface="Arial" panose="020B0604020202020204" pitchFamily="34" charset="0"/>
                <a:cs typeface="Arial" panose="020B0604020202020204" pitchFamily="34" charset="0"/>
              </a:rPr>
              <a:t>Training Agenda</a:t>
            </a:r>
          </a:p>
        </p:txBody>
      </p:sp>
      <p:pic>
        <p:nvPicPr>
          <p:cNvPr id="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056554" y="4914900"/>
            <a:ext cx="1011246" cy="975853"/>
          </a:xfrm>
          <a:prstGeom prst="rect">
            <a:avLst/>
          </a:prstGeom>
        </p:spPr>
      </p:pic>
    </p:spTree>
    <p:extLst>
      <p:ext uri="{BB962C8B-B14F-4D97-AF65-F5344CB8AC3E}">
        <p14:creationId xmlns:p14="http://schemas.microsoft.com/office/powerpoint/2010/main" val="41302520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#SWCSGOALS</a:t>
            </a:r>
          </a:p>
          <a:p>
            <a:r>
              <a:rPr lang="en-US" dirty="0" smtClean="0"/>
              <a:t>Double and Diversify SWCS membership in the next 2 years!</a:t>
            </a:r>
            <a:endParaRPr lang="en-US" dirty="0"/>
          </a:p>
        </p:txBody>
      </p:sp>
    </p:spTree>
    <p:extLst>
      <p:ext uri="{BB962C8B-B14F-4D97-AF65-F5344CB8AC3E}">
        <p14:creationId xmlns:p14="http://schemas.microsoft.com/office/powerpoint/2010/main" val="21164642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29FD41B0-C37A-4963-A46F-C523DC20983C}" vid="{396D5B68-5631-472D-A41E-386B37776A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Presentation1</Template>
  <TotalTime>2512</TotalTime>
  <Words>2483</Words>
  <Application>Microsoft Office PowerPoint</Application>
  <PresentationFormat>Custom</PresentationFormat>
  <Paragraphs>552</Paragraphs>
  <Slides>62</Slides>
  <Notes>60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HelveticaNeueLT Std</vt:lpstr>
      <vt:lpstr>HelveticaNeueLT Std Lt</vt:lpstr>
      <vt:lpstr>Arial</vt:lpstr>
      <vt:lpstr>Open Sans Bold</vt:lpstr>
      <vt:lpstr>Source Sans Pro</vt:lpstr>
      <vt:lpstr>Trailmade</vt:lpstr>
      <vt:lpstr>Roboto Lt</vt:lpstr>
      <vt:lpstr>Helvetica Neue LT Std 2 Bold</vt:lpstr>
      <vt:lpstr>Optima</vt:lpstr>
      <vt:lpstr>Calibri</vt:lpstr>
      <vt:lpstr>Open Sans</vt:lpstr>
      <vt:lpstr>Office Theme</vt:lpstr>
      <vt:lpstr>PowerPoint Presentation</vt:lpstr>
      <vt:lpstr>PowerPoint Presentation</vt:lpstr>
      <vt:lpstr>Our Board of Directors</vt:lpstr>
      <vt:lpstr>Our Staff</vt:lpstr>
      <vt:lpstr>Renee's Chapter Experience</vt:lpstr>
      <vt:lpstr>Renee's Chapter Experience</vt:lpstr>
      <vt:lpstr>Pre-Presentation Poll</vt:lpstr>
      <vt:lpstr>Training Agenda</vt:lpstr>
      <vt:lpstr>PowerPoint Presentation</vt:lpstr>
      <vt:lpstr>Why?</vt:lpstr>
      <vt:lpstr>My Chapter Experience</vt:lpstr>
      <vt:lpstr>SWCS Strategic Organizational Development Plan</vt:lpstr>
      <vt:lpstr>The Value of Chapters</vt:lpstr>
      <vt:lpstr>The Need for Communication, Clarity, Updates, and Capacity</vt:lpstr>
      <vt:lpstr>The Need to Communicate</vt:lpstr>
      <vt:lpstr>Interest in New Services</vt:lpstr>
      <vt:lpstr>Topics of Interest</vt:lpstr>
      <vt:lpstr>Policy and Trends</vt:lpstr>
      <vt:lpstr>First Steps in Implementation</vt:lpstr>
      <vt:lpstr>Erika Crady </vt:lpstr>
      <vt:lpstr>Membership Goals</vt:lpstr>
      <vt:lpstr>Chapters Goals</vt:lpstr>
      <vt:lpstr>Goals for Today</vt:lpstr>
      <vt:lpstr>Overarching Goal: Make Membership Personal</vt:lpstr>
      <vt:lpstr>Tools for Chapter Leaders</vt:lpstr>
      <vt:lpstr>Our Updated Webpage!</vt:lpstr>
      <vt:lpstr>PowerPoint Presentation</vt:lpstr>
      <vt:lpstr>Chapter Event Submission Form</vt:lpstr>
      <vt:lpstr>92% of chapter leaders highlighted member recruitment as a priority for national to assist with in their 2020 Chapter Reports. </vt:lpstr>
      <vt:lpstr>We've broken these recruitment materials into 4 categories: </vt:lpstr>
      <vt:lpstr>General Recruitment</vt:lpstr>
      <vt:lpstr>PowerPoint Presentation</vt:lpstr>
      <vt:lpstr>NRCS Recruitment</vt:lpstr>
      <vt:lpstr>PowerPoint Presentation</vt:lpstr>
      <vt:lpstr>Chapter Leadership Recruitment</vt:lpstr>
      <vt:lpstr>PowerPoint Presentation</vt:lpstr>
      <vt:lpstr>Student and Early Career Professional Recruitment</vt:lpstr>
      <vt:lpstr>PowerPoint Presentation</vt:lpstr>
      <vt:lpstr>PowerPoint Presentation</vt:lpstr>
      <vt:lpstr>New Facebook Group</vt:lpstr>
      <vt:lpstr>How to Join</vt:lpstr>
      <vt:lpstr>Example Posts</vt:lpstr>
      <vt:lpstr>Share Your SWCS Experience!</vt:lpstr>
      <vt:lpstr>Create a Flipgrid Video</vt:lpstr>
      <vt:lpstr>PowerPoint Presentation</vt:lpstr>
      <vt:lpstr>Fill out the Membership Questionnaire</vt:lpstr>
      <vt:lpstr>Top 5 Reasons NOT to Join SWCS</vt:lpstr>
      <vt:lpstr>It's too expensive! </vt:lpstr>
      <vt:lpstr>I don't have time!</vt:lpstr>
      <vt:lpstr>My employer doesn’t give  me incentives to participate.</vt:lpstr>
      <vt:lpstr>I’m already a member of   *another professional society*</vt:lpstr>
      <vt:lpstr>I'm Retired.</vt:lpstr>
      <vt:lpstr>What’s Next?</vt:lpstr>
      <vt:lpstr>Breakout Room Discussion</vt:lpstr>
      <vt:lpstr>Breakout Room Discussion</vt:lpstr>
      <vt:lpstr>Breakout Room Regroup</vt:lpstr>
      <vt:lpstr>Leave a Legacy</vt:lpstr>
      <vt:lpstr>Post-Presentation Poll</vt:lpstr>
      <vt:lpstr>Upcoming Dates - 2022</vt:lpstr>
      <vt:lpstr>Please take the post-event survey! </vt:lpstr>
      <vt:lpstr>Next Steps:</vt:lpstr>
      <vt:lpstr>Thank you for joining us!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Renee Bouldin</dc:creator>
  <cp:lastModifiedBy>Renee Bouldin</cp:lastModifiedBy>
  <cp:revision>103</cp:revision>
  <dcterms:created xsi:type="dcterms:W3CDTF">2022-02-17T14:21:31Z</dcterms:created>
  <dcterms:modified xsi:type="dcterms:W3CDTF">2022-02-25T17:06:50Z</dcterms:modified>
  <dc:identifier>DAE4DcGEYBM</dc:identifier>
</cp:coreProperties>
</file>