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02" r:id="rId2"/>
    <p:sldId id="289" r:id="rId3"/>
    <p:sldId id="341" r:id="rId4"/>
    <p:sldId id="343" r:id="rId5"/>
    <p:sldId id="344" r:id="rId6"/>
    <p:sldId id="345" r:id="rId7"/>
    <p:sldId id="348" r:id="rId8"/>
    <p:sldId id="350" r:id="rId9"/>
    <p:sldId id="346" r:id="rId10"/>
    <p:sldId id="351" r:id="rId1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590" autoAdjust="0"/>
  </p:normalViewPr>
  <p:slideViewPr>
    <p:cSldViewPr>
      <p:cViewPr varScale="1">
        <p:scale>
          <a:sx n="132" d="100"/>
          <a:sy n="132" d="100"/>
        </p:scale>
        <p:origin x="1692" y="132"/>
      </p:cViewPr>
      <p:guideLst>
        <p:guide orient="horz" pos="2160"/>
        <p:guide pos="2880"/>
      </p:guideLst>
    </p:cSldViewPr>
  </p:slideViewPr>
  <p:outlineViewPr>
    <p:cViewPr>
      <p:scale>
        <a:sx n="33" d="100"/>
        <a:sy n="33" d="100"/>
      </p:scale>
      <p:origin x="0" y="81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B14C2B3E-B372-4541-95BC-4791814A09BA}" type="datetimeFigureOut">
              <a:rPr lang="en-US" smtClean="0"/>
              <a:t>9/27/2018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81AA99D6-AE69-4DB0-A414-1678D8654207}" type="slidenum">
              <a:rPr lang="en-US" smtClean="0"/>
              <a:t>‹#›</a:t>
            </a:fld>
            <a:endParaRPr lang="en-US"/>
          </a:p>
        </p:txBody>
      </p:sp>
    </p:spTree>
    <p:extLst>
      <p:ext uri="{BB962C8B-B14F-4D97-AF65-F5344CB8AC3E}">
        <p14:creationId xmlns:p14="http://schemas.microsoft.com/office/powerpoint/2010/main" val="25868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1</a:t>
            </a:fld>
            <a:endParaRPr lang="en-US"/>
          </a:p>
        </p:txBody>
      </p:sp>
    </p:spTree>
    <p:extLst>
      <p:ext uri="{BB962C8B-B14F-4D97-AF65-F5344CB8AC3E}">
        <p14:creationId xmlns:p14="http://schemas.microsoft.com/office/powerpoint/2010/main" val="396066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10</a:t>
            </a:fld>
            <a:endParaRPr lang="en-US"/>
          </a:p>
        </p:txBody>
      </p:sp>
    </p:spTree>
    <p:extLst>
      <p:ext uri="{BB962C8B-B14F-4D97-AF65-F5344CB8AC3E}">
        <p14:creationId xmlns:p14="http://schemas.microsoft.com/office/powerpoint/2010/main" val="112053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2</a:t>
            </a:fld>
            <a:endParaRPr lang="en-US"/>
          </a:p>
        </p:txBody>
      </p:sp>
    </p:spTree>
    <p:extLst>
      <p:ext uri="{BB962C8B-B14F-4D97-AF65-F5344CB8AC3E}">
        <p14:creationId xmlns:p14="http://schemas.microsoft.com/office/powerpoint/2010/main" val="194792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3</a:t>
            </a:fld>
            <a:endParaRPr lang="en-US"/>
          </a:p>
        </p:txBody>
      </p:sp>
    </p:spTree>
    <p:extLst>
      <p:ext uri="{BB962C8B-B14F-4D97-AF65-F5344CB8AC3E}">
        <p14:creationId xmlns:p14="http://schemas.microsoft.com/office/powerpoint/2010/main" val="208334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4</a:t>
            </a:fld>
            <a:endParaRPr lang="en-US"/>
          </a:p>
        </p:txBody>
      </p:sp>
    </p:spTree>
    <p:extLst>
      <p:ext uri="{BB962C8B-B14F-4D97-AF65-F5344CB8AC3E}">
        <p14:creationId xmlns:p14="http://schemas.microsoft.com/office/powerpoint/2010/main" val="61100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5</a:t>
            </a:fld>
            <a:endParaRPr lang="en-US"/>
          </a:p>
        </p:txBody>
      </p:sp>
    </p:spTree>
    <p:extLst>
      <p:ext uri="{BB962C8B-B14F-4D97-AF65-F5344CB8AC3E}">
        <p14:creationId xmlns:p14="http://schemas.microsoft.com/office/powerpoint/2010/main" val="267679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6</a:t>
            </a:fld>
            <a:endParaRPr lang="en-US"/>
          </a:p>
        </p:txBody>
      </p:sp>
    </p:spTree>
    <p:extLst>
      <p:ext uri="{BB962C8B-B14F-4D97-AF65-F5344CB8AC3E}">
        <p14:creationId xmlns:p14="http://schemas.microsoft.com/office/powerpoint/2010/main" val="370506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7</a:t>
            </a:fld>
            <a:endParaRPr lang="en-US"/>
          </a:p>
        </p:txBody>
      </p:sp>
    </p:spTree>
    <p:extLst>
      <p:ext uri="{BB962C8B-B14F-4D97-AF65-F5344CB8AC3E}">
        <p14:creationId xmlns:p14="http://schemas.microsoft.com/office/powerpoint/2010/main" val="139092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8</a:t>
            </a:fld>
            <a:endParaRPr lang="en-US"/>
          </a:p>
        </p:txBody>
      </p:sp>
    </p:spTree>
    <p:extLst>
      <p:ext uri="{BB962C8B-B14F-4D97-AF65-F5344CB8AC3E}">
        <p14:creationId xmlns:p14="http://schemas.microsoft.com/office/powerpoint/2010/main" val="127820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A99D6-AE69-4DB0-A414-1678D8654207}" type="slidenum">
              <a:rPr lang="en-US" smtClean="0"/>
              <a:t>9</a:t>
            </a:fld>
            <a:endParaRPr lang="en-US"/>
          </a:p>
        </p:txBody>
      </p:sp>
    </p:spTree>
    <p:extLst>
      <p:ext uri="{BB962C8B-B14F-4D97-AF65-F5344CB8AC3E}">
        <p14:creationId xmlns:p14="http://schemas.microsoft.com/office/powerpoint/2010/main" val="252852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364BEE-7CC6-4C02-AB0C-FF20847624C4}"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435024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64BEE-7CC6-4C02-AB0C-FF20847624C4}"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760439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64BEE-7CC6-4C02-AB0C-FF20847624C4}"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281941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64BEE-7CC6-4C02-AB0C-FF20847624C4}"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49876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364BEE-7CC6-4C02-AB0C-FF20847624C4}"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123574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364BEE-7CC6-4C02-AB0C-FF20847624C4}"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103152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364BEE-7CC6-4C02-AB0C-FF20847624C4}" type="datetimeFigureOut">
              <a:rPr lang="en-US" smtClean="0"/>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316285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364BEE-7CC6-4C02-AB0C-FF20847624C4}" type="datetimeFigureOut">
              <a:rPr lang="en-US" smtClean="0"/>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263950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64BEE-7CC6-4C02-AB0C-FF20847624C4}" type="datetimeFigureOut">
              <a:rPr lang="en-US" smtClean="0"/>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286901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64BEE-7CC6-4C02-AB0C-FF20847624C4}"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411368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64BEE-7CC6-4C02-AB0C-FF20847624C4}"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804C1-06D4-4FE0-BE0C-2EC381F429F6}" type="slidenum">
              <a:rPr lang="en-US" smtClean="0"/>
              <a:t>‹#›</a:t>
            </a:fld>
            <a:endParaRPr lang="en-US"/>
          </a:p>
        </p:txBody>
      </p:sp>
    </p:spTree>
    <p:extLst>
      <p:ext uri="{BB962C8B-B14F-4D97-AF65-F5344CB8AC3E}">
        <p14:creationId xmlns:p14="http://schemas.microsoft.com/office/powerpoint/2010/main" val="40804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64BEE-7CC6-4C02-AB0C-FF20847624C4}" type="datetimeFigureOut">
              <a:rPr lang="en-US" smtClean="0"/>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804C1-06D4-4FE0-BE0C-2EC381F429F6}" type="slidenum">
              <a:rPr lang="en-US" smtClean="0"/>
              <a:t>‹#›</a:t>
            </a:fld>
            <a:endParaRPr lang="en-US"/>
          </a:p>
        </p:txBody>
      </p:sp>
    </p:spTree>
    <p:extLst>
      <p:ext uri="{BB962C8B-B14F-4D97-AF65-F5344CB8AC3E}">
        <p14:creationId xmlns:p14="http://schemas.microsoft.com/office/powerpoint/2010/main" val="305715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iowalearningfarms.org/page/webinars" TargetMode="External"/><Relationship Id="rId3" Type="http://schemas.openxmlformats.org/officeDocument/2006/relationships/hyperlink" Target="https://www.flickr.com/photos/151012306@N08/albums/72157696778831671" TargetMode="External"/><Relationship Id="rId7" Type="http://schemas.openxmlformats.org/officeDocument/2006/relationships/hyperlink" Target="http://www.saturatedbufferstrip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store.extension.iastate.edu/product/14441" TargetMode="External"/><Relationship Id="rId5" Type="http://schemas.openxmlformats.org/officeDocument/2006/relationships/hyperlink" Target="https://transformingdrainage.org/practices/saturated-buffers/" TargetMode="External"/><Relationship Id="rId4" Type="http://schemas.openxmlformats.org/officeDocument/2006/relationships/hyperlink" Target="https://vimeo.com/291573566" TargetMode="Externa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0800000">
            <a:off x="0" y="5255"/>
            <a:ext cx="9150825" cy="6858000"/>
          </a:xfrm>
          <a:prstGeom prst="rect">
            <a:avLst/>
          </a:prstGeom>
        </p:spPr>
      </p:pic>
      <p:sp>
        <p:nvSpPr>
          <p:cNvPr id="2" name="Title 1"/>
          <p:cNvSpPr>
            <a:spLocks noGrp="1"/>
          </p:cNvSpPr>
          <p:nvPr>
            <p:ph type="ctrTitle"/>
          </p:nvPr>
        </p:nvSpPr>
        <p:spPr>
          <a:xfrm>
            <a:off x="304800" y="2699242"/>
            <a:ext cx="8534400" cy="1470025"/>
          </a:xfrm>
        </p:spPr>
        <p:txBody>
          <a:bodyPr>
            <a:noAutofit/>
          </a:bodyPr>
          <a:lstStyle/>
          <a:p>
            <a:r>
              <a:rPr lang="en-US" sz="9600" b="1" dirty="0" smtClean="0">
                <a:latin typeface="Calibri Light" panose="020F0302020204030204" pitchFamily="34" charset="0"/>
              </a:rPr>
              <a:t>Saturated Buffer </a:t>
            </a:r>
            <a:endParaRPr lang="en-US" sz="9600" b="1" dirty="0">
              <a:latin typeface="Calibri Light" panose="020F030202020403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215" y="5087108"/>
            <a:ext cx="2584709" cy="1770892"/>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5638800"/>
            <a:ext cx="3820439" cy="1041609"/>
          </a:xfrm>
          <a:prstGeom prst="rect">
            <a:avLst/>
          </a:prstGeom>
        </p:spPr>
      </p:pic>
    </p:spTree>
    <p:extLst>
      <p:ext uri="{BB962C8B-B14F-4D97-AF65-F5344CB8AC3E}">
        <p14:creationId xmlns:p14="http://schemas.microsoft.com/office/powerpoint/2010/main" val="1404707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57304" y="304800"/>
            <a:ext cx="2886696" cy="19812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25474"/>
            <a:ext cx="6428245" cy="1752604"/>
          </a:xfrm>
          <a:prstGeom prst="rect">
            <a:avLst/>
          </a:prstGeom>
        </p:spPr>
      </p:pic>
      <p:sp>
        <p:nvSpPr>
          <p:cNvPr id="6" name="Content Placeholder 5"/>
          <p:cNvSpPr>
            <a:spLocks noGrp="1"/>
          </p:cNvSpPr>
          <p:nvPr>
            <p:ph idx="1"/>
          </p:nvPr>
        </p:nvSpPr>
        <p:spPr>
          <a:xfrm>
            <a:off x="1066800" y="3352800"/>
            <a:ext cx="7162800" cy="1295739"/>
          </a:xfrm>
          <a:prstGeom prst="rect">
            <a:avLst/>
          </a:prstGeom>
        </p:spPr>
        <p:txBody>
          <a:bodyPr wrap="square">
            <a:spAutoFit/>
          </a:bodyPr>
          <a:lstStyle/>
          <a:p>
            <a:pPr marL="0" indent="0" algn="ctr">
              <a:lnSpc>
                <a:spcPct val="115000"/>
              </a:lnSpc>
              <a:spcAft>
                <a:spcPts val="1000"/>
              </a:spcAft>
              <a:buNone/>
            </a:pPr>
            <a:r>
              <a:rPr lang="en-US" sz="1700" dirty="0" smtClean="0">
                <a:effectLst/>
                <a:ea typeface="Calibri" panose="020F0502020204030204" pitchFamily="34" charset="0"/>
                <a:cs typeface="Times New Roman" panose="02020603050405020304" pitchFamily="18" charset="0"/>
              </a:rPr>
              <a:t>This presentation is part of the Conservation Media Library. To learn more about it and access other resources, go to www.swcs.org. The Library was supported by an Iowa NRCS funded Conservation Innovation Grant to the Soil and Water Conservation Society and Conservation Districts of Iowa.</a:t>
            </a:r>
            <a:endParaRPr lang="en-US" sz="17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1769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64770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3246"/>
            <a:ext cx="6553200" cy="1809750"/>
          </a:xfrm>
        </p:spPr>
        <p:txBody>
          <a:bodyPr>
            <a:normAutofit/>
          </a:bodyPr>
          <a:lstStyle/>
          <a:p>
            <a:r>
              <a:rPr lang="en-US" b="1" dirty="0" smtClean="0">
                <a:latin typeface="Calibri Light" panose="020F0302020204030204" pitchFamily="34" charset="0"/>
              </a:rPr>
              <a:t>What</a:t>
            </a:r>
            <a:r>
              <a:rPr lang="en-US" dirty="0" smtClean="0">
                <a:latin typeface="Calibri Light" panose="020F0302020204030204" pitchFamily="34" charset="0"/>
              </a:rPr>
              <a:t> Is a Saturated Buffer?</a:t>
            </a:r>
            <a:endParaRPr lang="en-US" dirty="0">
              <a:latin typeface="Calibri Light" panose="020F0302020204030204" pitchFamily="34" charset="0"/>
            </a:endParaRPr>
          </a:p>
        </p:txBody>
      </p:sp>
      <p:sp>
        <p:nvSpPr>
          <p:cNvPr id="3" name="Content Placeholder 2"/>
          <p:cNvSpPr>
            <a:spLocks noGrp="1"/>
          </p:cNvSpPr>
          <p:nvPr>
            <p:ph idx="1"/>
          </p:nvPr>
        </p:nvSpPr>
        <p:spPr>
          <a:xfrm>
            <a:off x="533400" y="2057400"/>
            <a:ext cx="8305800" cy="1295400"/>
          </a:xfrm>
        </p:spPr>
        <p:txBody>
          <a:bodyPr>
            <a:normAutofit/>
          </a:bodyPr>
          <a:lstStyle/>
          <a:p>
            <a:pPr marL="0" indent="0">
              <a:buNone/>
            </a:pPr>
            <a:r>
              <a:rPr lang="en-US" sz="2400" dirty="0"/>
              <a:t>A saturated buffer is an area of perennial vegetation between agricultural fields and waterways where tile outlets drain. </a:t>
            </a:r>
            <a:endParaRPr lang="en-US" sz="2400" dirty="0" smtClean="0"/>
          </a:p>
          <a:p>
            <a:pPr marL="0" indent="0">
              <a:buNone/>
            </a:pPr>
            <a:endParaRPr lang="en-US" sz="2000" dirty="0"/>
          </a:p>
          <a:p>
            <a:pPr marL="0" indent="0">
              <a:buNone/>
            </a:pPr>
            <a:endParaRPr lang="en-US" sz="1400" dirty="0">
              <a:latin typeface="Cambria Math" panose="02040503050406030204" pitchFamily="18" charset="0"/>
              <a:ea typeface="Cambria Math" panose="02040503050406030204" pitchFamily="18"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8037" y="3352800"/>
            <a:ext cx="6593594" cy="3298784"/>
          </a:xfrm>
          <a:prstGeom prst="rect">
            <a:avLst/>
          </a:prstGeom>
        </p:spPr>
      </p:pic>
      <p:sp>
        <p:nvSpPr>
          <p:cNvPr id="12" name="TextBox 11"/>
          <p:cNvSpPr txBox="1"/>
          <p:nvPr/>
        </p:nvSpPr>
        <p:spPr>
          <a:xfrm>
            <a:off x="1201752" y="3063114"/>
            <a:ext cx="6593594" cy="369332"/>
          </a:xfrm>
          <a:prstGeom prst="rect">
            <a:avLst/>
          </a:prstGeom>
          <a:noFill/>
        </p:spPr>
        <p:txBody>
          <a:bodyPr wrap="square" rtlCol="0">
            <a:spAutoFit/>
          </a:bodyPr>
          <a:lstStyle/>
          <a:p>
            <a:r>
              <a:rPr lang="en-US" b="1" dirty="0" smtClean="0"/>
              <a:t>        Conventional Tile Outlet           Tile Outlet with Saturated Buffer</a:t>
            </a:r>
            <a:endParaRPr lang="en-US"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645" y="164273"/>
            <a:ext cx="2356328" cy="1617197"/>
          </a:xfrm>
          <a:prstGeom prst="rect">
            <a:avLst/>
          </a:prstGeom>
        </p:spPr>
      </p:pic>
      <p:sp>
        <p:nvSpPr>
          <p:cNvPr id="5" name="Rectangle 4"/>
          <p:cNvSpPr/>
          <p:nvPr/>
        </p:nvSpPr>
        <p:spPr>
          <a:xfrm>
            <a:off x="5521916" y="6581001"/>
            <a:ext cx="4572000" cy="276999"/>
          </a:xfrm>
          <a:prstGeom prst="rect">
            <a:avLst/>
          </a:prstGeom>
        </p:spPr>
        <p:txBody>
          <a:bodyPr>
            <a:spAutoFit/>
          </a:bodyPr>
          <a:lstStyle/>
          <a:p>
            <a:r>
              <a:rPr lang="en-US" sz="1200" dirty="0" smtClean="0"/>
              <a:t>Illustrations </a:t>
            </a:r>
            <a:r>
              <a:rPr lang="en-US" sz="1200" dirty="0"/>
              <a:t>credit: </a:t>
            </a:r>
            <a:r>
              <a:rPr lang="en-US" sz="1200" dirty="0" err="1"/>
              <a:t>Frankenburger</a:t>
            </a:r>
            <a:r>
              <a:rPr lang="en-US" sz="1200" dirty="0"/>
              <a:t> et al., Unpublished</a:t>
            </a:r>
          </a:p>
        </p:txBody>
      </p:sp>
    </p:spTree>
    <p:extLst>
      <p:ext uri="{BB962C8B-B14F-4D97-AF65-F5344CB8AC3E}">
        <p14:creationId xmlns:p14="http://schemas.microsoft.com/office/powerpoint/2010/main" val="4206980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52578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3246"/>
            <a:ext cx="5908912" cy="1809750"/>
          </a:xfrm>
        </p:spPr>
        <p:txBody>
          <a:bodyPr>
            <a:normAutofit/>
          </a:bodyPr>
          <a:lstStyle/>
          <a:p>
            <a:pPr algn="l"/>
            <a:r>
              <a:rPr lang="en-US" b="1" dirty="0" smtClean="0">
                <a:latin typeface="Calibri Light" panose="020F0302020204030204" pitchFamily="34" charset="0"/>
              </a:rPr>
              <a:t>Why </a:t>
            </a:r>
            <a:r>
              <a:rPr lang="en-US" dirty="0">
                <a:latin typeface="Calibri Light" panose="020F0302020204030204" pitchFamily="34" charset="0"/>
              </a:rPr>
              <a:t>U</a:t>
            </a:r>
            <a:r>
              <a:rPr lang="en-US" dirty="0" smtClean="0">
                <a:latin typeface="Calibri Light" panose="020F0302020204030204" pitchFamily="34" charset="0"/>
              </a:rPr>
              <a:t>se a Saturated Buffer?</a:t>
            </a:r>
            <a:endParaRPr lang="en-US" dirty="0">
              <a:latin typeface="Calibri Light" panose="020F0302020204030204" pitchFamily="34" charset="0"/>
            </a:endParaRPr>
          </a:p>
        </p:txBody>
      </p:sp>
      <p:sp>
        <p:nvSpPr>
          <p:cNvPr id="3" name="Content Placeholder 2"/>
          <p:cNvSpPr>
            <a:spLocks noGrp="1"/>
          </p:cNvSpPr>
          <p:nvPr>
            <p:ph idx="1"/>
          </p:nvPr>
        </p:nvSpPr>
        <p:spPr>
          <a:xfrm>
            <a:off x="381001" y="2209800"/>
            <a:ext cx="3505199" cy="4360506"/>
          </a:xfrm>
        </p:spPr>
        <p:txBody>
          <a:bodyPr>
            <a:normAutofit/>
          </a:bodyPr>
          <a:lstStyle/>
          <a:p>
            <a:pPr marL="0" lvl="0" indent="0">
              <a:buNone/>
            </a:pPr>
            <a:r>
              <a:rPr lang="en-US" sz="2400" dirty="0">
                <a:solidFill>
                  <a:prstClr val="black"/>
                </a:solidFill>
              </a:rPr>
              <a:t>Tile lines </a:t>
            </a:r>
            <a:r>
              <a:rPr lang="en-US" sz="2400" dirty="0" smtClean="0">
                <a:solidFill>
                  <a:prstClr val="black"/>
                </a:solidFill>
              </a:rPr>
              <a:t>connect </a:t>
            </a:r>
            <a:r>
              <a:rPr lang="en-US" sz="2400" dirty="0">
                <a:solidFill>
                  <a:prstClr val="black"/>
                </a:solidFill>
              </a:rPr>
              <a:t>to a control </a:t>
            </a:r>
            <a:r>
              <a:rPr lang="en-US" sz="2400" dirty="0" smtClean="0">
                <a:solidFill>
                  <a:prstClr val="black"/>
                </a:solidFill>
              </a:rPr>
              <a:t>structure, </a:t>
            </a:r>
            <a:r>
              <a:rPr lang="en-US" sz="2400" dirty="0">
                <a:solidFill>
                  <a:prstClr val="black"/>
                </a:solidFill>
              </a:rPr>
              <a:t>which distributes water laterally along the buffer. </a:t>
            </a:r>
            <a:endParaRPr lang="en-US" sz="2400" dirty="0" smtClean="0">
              <a:solidFill>
                <a:prstClr val="black"/>
              </a:solidFill>
            </a:endParaRPr>
          </a:p>
          <a:p>
            <a:pPr marL="0" lvl="0" indent="0">
              <a:buNone/>
            </a:pPr>
            <a:endParaRPr lang="en-US" sz="2400" dirty="0">
              <a:solidFill>
                <a:prstClr val="black"/>
              </a:solidFill>
            </a:endParaRPr>
          </a:p>
          <a:p>
            <a:pPr marL="0" lvl="0" indent="0">
              <a:buNone/>
            </a:pPr>
            <a:r>
              <a:rPr lang="en-US" sz="2400" dirty="0" smtClean="0">
                <a:solidFill>
                  <a:prstClr val="black"/>
                </a:solidFill>
              </a:rPr>
              <a:t>As </a:t>
            </a:r>
            <a:r>
              <a:rPr lang="en-US" sz="2400" dirty="0">
                <a:solidFill>
                  <a:prstClr val="black"/>
                </a:solidFill>
              </a:rPr>
              <a:t>water drains into the </a:t>
            </a:r>
            <a:r>
              <a:rPr lang="en-US" sz="2400" dirty="0" smtClean="0">
                <a:solidFill>
                  <a:prstClr val="black"/>
                </a:solidFill>
              </a:rPr>
              <a:t>buffer, </a:t>
            </a:r>
            <a:r>
              <a:rPr lang="en-US" sz="2400" dirty="0">
                <a:solidFill>
                  <a:prstClr val="black"/>
                </a:solidFill>
              </a:rPr>
              <a:t>the living roots of perennial vegetation absorb water and </a:t>
            </a:r>
            <a:r>
              <a:rPr lang="en-US" sz="2400" dirty="0" smtClean="0">
                <a:solidFill>
                  <a:prstClr val="black"/>
                </a:solidFill>
              </a:rPr>
              <a:t>nutrients, </a:t>
            </a:r>
            <a:r>
              <a:rPr lang="en-US" sz="2400" dirty="0">
                <a:solidFill>
                  <a:prstClr val="black"/>
                </a:solidFill>
              </a:rPr>
              <a:t>like n</a:t>
            </a:r>
            <a:r>
              <a:rPr lang="en-US" sz="2400" dirty="0" smtClean="0">
                <a:solidFill>
                  <a:prstClr val="black"/>
                </a:solidFill>
              </a:rPr>
              <a:t>itrate-nitrogen.</a:t>
            </a:r>
            <a:endParaRPr lang="en-US" sz="2400" dirty="0">
              <a:solidFill>
                <a:prstClr val="black"/>
              </a:solidFill>
            </a:endParaRPr>
          </a:p>
          <a:p>
            <a:pPr marL="0" indent="0">
              <a:buNone/>
            </a:pPr>
            <a:endParaRPr lang="en-US" sz="1400"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4068" y="4062953"/>
            <a:ext cx="2854088" cy="258322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4068" y="380999"/>
            <a:ext cx="2854088" cy="3657601"/>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86200" y="2514600"/>
            <a:ext cx="2926195" cy="2583220"/>
          </a:xfrm>
          <a:prstGeom prst="rect">
            <a:avLst/>
          </a:prstGeom>
        </p:spPr>
      </p:pic>
      <p:sp>
        <p:nvSpPr>
          <p:cNvPr id="5" name="Rectangle 4"/>
          <p:cNvSpPr/>
          <p:nvPr/>
        </p:nvSpPr>
        <p:spPr>
          <a:xfrm>
            <a:off x="6289912" y="6584954"/>
            <a:ext cx="2494017" cy="292388"/>
          </a:xfrm>
          <a:prstGeom prst="rect">
            <a:avLst/>
          </a:prstGeom>
        </p:spPr>
        <p:txBody>
          <a:bodyPr wrap="none">
            <a:spAutoFit/>
          </a:bodyPr>
          <a:lstStyle/>
          <a:p>
            <a:pPr lvl="0" algn="ctr"/>
            <a:r>
              <a:rPr lang="en-US" sz="1300" dirty="0">
                <a:solidFill>
                  <a:srgbClr val="000000"/>
                </a:solidFill>
                <a:ea typeface="Times New Roman" panose="02020603050405020304" pitchFamily="18" charset="0"/>
              </a:rPr>
              <a:t>NRCS/SWCS </a:t>
            </a:r>
            <a:r>
              <a:rPr lang="en-US" sz="1300" dirty="0" smtClean="0">
                <a:solidFill>
                  <a:srgbClr val="000000"/>
                </a:solidFill>
                <a:ea typeface="Times New Roman" panose="02020603050405020304" pitchFamily="18" charset="0"/>
              </a:rPr>
              <a:t>photos </a:t>
            </a:r>
            <a:r>
              <a:rPr lang="en-US" sz="1300" dirty="0">
                <a:solidFill>
                  <a:srgbClr val="000000"/>
                </a:solidFill>
                <a:ea typeface="Times New Roman" panose="02020603050405020304" pitchFamily="18" charset="0"/>
              </a:rPr>
              <a:t>by Lynn </a:t>
            </a:r>
            <a:r>
              <a:rPr lang="en-US" sz="1300" dirty="0" smtClean="0">
                <a:solidFill>
                  <a:srgbClr val="000000"/>
                </a:solidFill>
                <a:ea typeface="Times New Roman" panose="02020603050405020304" pitchFamily="18" charset="0"/>
              </a:rPr>
              <a:t>Betts.</a:t>
            </a:r>
            <a:endParaRPr lang="en-US" sz="13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116311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65532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44958"/>
            <a:ext cx="6553200" cy="1809750"/>
          </a:xfrm>
        </p:spPr>
        <p:txBody>
          <a:bodyPr>
            <a:normAutofit/>
          </a:bodyPr>
          <a:lstStyle/>
          <a:p>
            <a:pPr algn="l"/>
            <a:r>
              <a:rPr lang="en-US" b="1" dirty="0" smtClean="0">
                <a:latin typeface="Calibri Light" panose="020F0302020204030204" pitchFamily="34" charset="0"/>
              </a:rPr>
              <a:t>What </a:t>
            </a:r>
            <a:r>
              <a:rPr lang="en-US" dirty="0">
                <a:latin typeface="Calibri Light" panose="020F0302020204030204" pitchFamily="34" charset="0"/>
              </a:rPr>
              <a:t>C</a:t>
            </a:r>
            <a:r>
              <a:rPr lang="en-US" dirty="0" smtClean="0">
                <a:latin typeface="Calibri Light" panose="020F0302020204030204" pitchFamily="34" charset="0"/>
              </a:rPr>
              <a:t>an a Saturated Buffer Do for Water Quality?</a:t>
            </a:r>
            <a:endParaRPr lang="en-US" dirty="0">
              <a:latin typeface="Calibri Light" panose="020F0302020204030204" pitchFamily="34" charset="0"/>
            </a:endParaRPr>
          </a:p>
        </p:txBody>
      </p:sp>
      <p:sp>
        <p:nvSpPr>
          <p:cNvPr id="3" name="Content Placeholder 2"/>
          <p:cNvSpPr>
            <a:spLocks noGrp="1"/>
          </p:cNvSpPr>
          <p:nvPr>
            <p:ph idx="1"/>
          </p:nvPr>
        </p:nvSpPr>
        <p:spPr>
          <a:xfrm>
            <a:off x="381000" y="2209800"/>
            <a:ext cx="2743200" cy="4360506"/>
          </a:xfrm>
        </p:spPr>
        <p:txBody>
          <a:bodyPr>
            <a:normAutofit/>
          </a:bodyPr>
          <a:lstStyle/>
          <a:p>
            <a:pPr marL="0" indent="0">
              <a:buNone/>
            </a:pPr>
            <a:r>
              <a:rPr lang="en-US" sz="2400" dirty="0"/>
              <a:t>According to the </a:t>
            </a:r>
            <a:r>
              <a:rPr lang="en-US" sz="2400" dirty="0" smtClean="0"/>
              <a:t>Iowa Nutrient </a:t>
            </a:r>
            <a:r>
              <a:rPr lang="en-US" sz="2400" dirty="0"/>
              <a:t>Reduction Strategy, a saturated buffer has the potential to remove 50% of </a:t>
            </a:r>
            <a:r>
              <a:rPr lang="en-US" sz="2400" dirty="0" smtClean="0"/>
              <a:t>nitrate-nitrogen </a:t>
            </a:r>
            <a:r>
              <a:rPr lang="en-US" sz="2400" dirty="0"/>
              <a:t>from water that is diverted through the buffer.</a:t>
            </a:r>
          </a:p>
          <a:p>
            <a:pPr marL="0" indent="0">
              <a:buNone/>
            </a:pPr>
            <a:endParaRPr lang="en-US" sz="1400"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a:blip r:embed="rId3"/>
          <a:stretch>
            <a:fillRect/>
          </a:stretch>
        </p:blipFill>
        <p:spPr>
          <a:xfrm>
            <a:off x="3200400" y="2183091"/>
            <a:ext cx="5590517" cy="421270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5134" y="170688"/>
            <a:ext cx="2331563" cy="1600200"/>
          </a:xfrm>
          <a:prstGeom prst="rect">
            <a:avLst/>
          </a:prstGeom>
        </p:spPr>
      </p:pic>
      <p:sp>
        <p:nvSpPr>
          <p:cNvPr id="6" name="Rectangle 5"/>
          <p:cNvSpPr/>
          <p:nvPr/>
        </p:nvSpPr>
        <p:spPr>
          <a:xfrm>
            <a:off x="3200399" y="6395792"/>
            <a:ext cx="5590517" cy="661720"/>
          </a:xfrm>
          <a:prstGeom prst="rect">
            <a:avLst/>
          </a:prstGeom>
        </p:spPr>
        <p:txBody>
          <a:bodyPr wrap="square">
            <a:spAutoFit/>
          </a:bodyPr>
          <a:lstStyle/>
          <a:p>
            <a:pPr lvl="0" algn="ctr"/>
            <a:r>
              <a:rPr lang="en-US" sz="1200" dirty="0" smtClean="0"/>
              <a:t>Saturated buffer in Story County, Iowa. Prairie planting is in its first year of growth. </a:t>
            </a:r>
            <a:r>
              <a:rPr lang="en-US" sz="1200" dirty="0">
                <a:solidFill>
                  <a:srgbClr val="000000"/>
                </a:solidFill>
                <a:ea typeface="Times New Roman" panose="02020603050405020304" pitchFamily="18" charset="0"/>
              </a:rPr>
              <a:t>NRCS/SWCS photo by Lynn </a:t>
            </a:r>
            <a:r>
              <a:rPr lang="en-US" sz="1200" dirty="0" smtClean="0">
                <a:solidFill>
                  <a:srgbClr val="000000"/>
                </a:solidFill>
                <a:ea typeface="Times New Roman" panose="02020603050405020304" pitchFamily="18" charset="0"/>
              </a:rPr>
              <a:t>Betts.</a:t>
            </a:r>
            <a:endParaRPr lang="en-US" sz="1200" dirty="0">
              <a:solidFill>
                <a:prstClr val="black"/>
              </a:solidFill>
              <a:ea typeface="Times New Roman" panose="02020603050405020304" pitchFamily="18" charset="0"/>
            </a:endParaRPr>
          </a:p>
          <a:p>
            <a:pPr algn="ctr"/>
            <a:endParaRPr lang="en-US" sz="1200" dirty="0"/>
          </a:p>
        </p:txBody>
      </p:sp>
    </p:spTree>
    <p:extLst>
      <p:ext uri="{BB962C8B-B14F-4D97-AF65-F5344CB8AC3E}">
        <p14:creationId xmlns:p14="http://schemas.microsoft.com/office/powerpoint/2010/main" val="164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71628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3246"/>
            <a:ext cx="7162800" cy="1809750"/>
          </a:xfrm>
        </p:spPr>
        <p:txBody>
          <a:bodyPr>
            <a:normAutofit/>
          </a:bodyPr>
          <a:lstStyle/>
          <a:p>
            <a:r>
              <a:rPr lang="en-US" b="1" dirty="0" smtClean="0">
                <a:latin typeface="Calibri Light" panose="020F0302020204030204" pitchFamily="34" charset="0"/>
              </a:rPr>
              <a:t>Benefits </a:t>
            </a:r>
            <a:r>
              <a:rPr lang="en-US" dirty="0" smtClean="0">
                <a:latin typeface="Calibri Light" panose="020F0302020204030204" pitchFamily="34" charset="0"/>
              </a:rPr>
              <a:t>of a Saturated Buffer</a:t>
            </a:r>
            <a:r>
              <a:rPr lang="en-US" b="1" dirty="0" smtClean="0">
                <a:latin typeface="Calibri Light" panose="020F0302020204030204" pitchFamily="34" charset="0"/>
              </a:rPr>
              <a:t> </a:t>
            </a:r>
            <a:endParaRPr lang="en-US" dirty="0">
              <a:latin typeface="Calibri Light" panose="020F0302020204030204" pitchFamily="34" charset="0"/>
            </a:endParaRPr>
          </a:p>
        </p:txBody>
      </p:sp>
      <p:sp>
        <p:nvSpPr>
          <p:cNvPr id="3" name="Content Placeholder 2"/>
          <p:cNvSpPr>
            <a:spLocks noGrp="1"/>
          </p:cNvSpPr>
          <p:nvPr>
            <p:ph idx="1"/>
          </p:nvPr>
        </p:nvSpPr>
        <p:spPr>
          <a:xfrm>
            <a:off x="381000" y="2057400"/>
            <a:ext cx="7772400" cy="4360506"/>
          </a:xfrm>
        </p:spPr>
        <p:txBody>
          <a:bodyPr>
            <a:normAutofit/>
          </a:bodyPr>
          <a:lstStyle/>
          <a:p>
            <a:pPr lvl="0"/>
            <a:r>
              <a:rPr lang="en-US" sz="2400" dirty="0"/>
              <a:t>Decreases </a:t>
            </a:r>
            <a:r>
              <a:rPr lang="en-US" sz="2400" dirty="0" smtClean="0"/>
              <a:t>nitrate-nitrogen </a:t>
            </a:r>
            <a:r>
              <a:rPr lang="en-US" sz="2400" dirty="0"/>
              <a:t>being deposited in waterways</a:t>
            </a:r>
          </a:p>
          <a:p>
            <a:pPr lvl="0"/>
            <a:r>
              <a:rPr lang="en-US" sz="2400" dirty="0" smtClean="0"/>
              <a:t>Decreases </a:t>
            </a:r>
            <a:r>
              <a:rPr lang="en-US" sz="2400" dirty="0"/>
              <a:t>turbidity and volume of water in waterways</a:t>
            </a:r>
          </a:p>
          <a:p>
            <a:pPr lvl="0"/>
            <a:r>
              <a:rPr lang="en-US" sz="2400" dirty="0" smtClean="0"/>
              <a:t>Stabilizes stream banks</a:t>
            </a:r>
          </a:p>
          <a:p>
            <a:pPr lvl="0"/>
            <a:r>
              <a:rPr lang="en-US" sz="2400" dirty="0" smtClean="0"/>
              <a:t>Provides </a:t>
            </a:r>
            <a:r>
              <a:rPr lang="en-US" sz="2400" dirty="0"/>
              <a:t>w</a:t>
            </a:r>
            <a:r>
              <a:rPr lang="en-US" sz="2400" dirty="0" smtClean="0"/>
              <a:t>ildlife habitat</a:t>
            </a:r>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057106"/>
            <a:ext cx="3888768" cy="258283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4057106"/>
            <a:ext cx="4591714" cy="2582839"/>
          </a:xfrm>
          <a:prstGeom prst="rect">
            <a:avLst/>
          </a:prstGeom>
        </p:spPr>
      </p:pic>
      <p:sp>
        <p:nvSpPr>
          <p:cNvPr id="5" name="Rectangle 4"/>
          <p:cNvSpPr/>
          <p:nvPr/>
        </p:nvSpPr>
        <p:spPr>
          <a:xfrm rot="16200000">
            <a:off x="7495529" y="5163706"/>
            <a:ext cx="2494017" cy="292388"/>
          </a:xfrm>
          <a:prstGeom prst="rect">
            <a:avLst/>
          </a:prstGeom>
        </p:spPr>
        <p:txBody>
          <a:bodyPr wrap="none">
            <a:spAutoFit/>
          </a:bodyPr>
          <a:lstStyle/>
          <a:p>
            <a:pPr lvl="0" algn="ctr"/>
            <a:r>
              <a:rPr lang="en-US" sz="1300" dirty="0">
                <a:solidFill>
                  <a:srgbClr val="000000"/>
                </a:solidFill>
                <a:ea typeface="Times New Roman" panose="02020603050405020304" pitchFamily="18" charset="0"/>
              </a:rPr>
              <a:t>NRCS/SWCS </a:t>
            </a:r>
            <a:r>
              <a:rPr lang="en-US" sz="1300" dirty="0" smtClean="0">
                <a:solidFill>
                  <a:srgbClr val="000000"/>
                </a:solidFill>
                <a:ea typeface="Times New Roman" panose="02020603050405020304" pitchFamily="18" charset="0"/>
              </a:rPr>
              <a:t>photos </a:t>
            </a:r>
            <a:r>
              <a:rPr lang="en-US" sz="1300" dirty="0">
                <a:solidFill>
                  <a:srgbClr val="000000"/>
                </a:solidFill>
                <a:ea typeface="Times New Roman" panose="02020603050405020304" pitchFamily="18" charset="0"/>
              </a:rPr>
              <a:t>by Lynn </a:t>
            </a:r>
            <a:r>
              <a:rPr lang="en-US" sz="1300" dirty="0" smtClean="0">
                <a:solidFill>
                  <a:srgbClr val="000000"/>
                </a:solidFill>
                <a:ea typeface="Times New Roman" panose="02020603050405020304" pitchFamily="18" charset="0"/>
              </a:rPr>
              <a:t>Betts.</a:t>
            </a:r>
            <a:endParaRPr lang="en-US" sz="13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2388065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54864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44958"/>
            <a:ext cx="5334000" cy="1809750"/>
          </a:xfrm>
        </p:spPr>
        <p:txBody>
          <a:bodyPr>
            <a:normAutofit/>
          </a:bodyPr>
          <a:lstStyle/>
          <a:p>
            <a:pPr algn="l"/>
            <a:r>
              <a:rPr lang="en-US" dirty="0" smtClean="0">
                <a:latin typeface="Calibri Light" panose="020F0302020204030204" pitchFamily="34" charset="0"/>
              </a:rPr>
              <a:t>What Is the </a:t>
            </a:r>
            <a:r>
              <a:rPr lang="en-US" b="1" dirty="0">
                <a:latin typeface="Calibri Light" panose="020F0302020204030204" pitchFamily="34" charset="0"/>
              </a:rPr>
              <a:t>C</a:t>
            </a:r>
            <a:r>
              <a:rPr lang="en-US" b="1" dirty="0" smtClean="0">
                <a:latin typeface="Calibri Light" panose="020F0302020204030204" pitchFamily="34" charset="0"/>
              </a:rPr>
              <a:t>ost</a:t>
            </a:r>
            <a:r>
              <a:rPr lang="en-US" dirty="0" smtClean="0">
                <a:latin typeface="Calibri Light" panose="020F0302020204030204" pitchFamily="34" charset="0"/>
              </a:rPr>
              <a:t> of a Saturated Buffer?</a:t>
            </a:r>
            <a:endParaRPr lang="en-US" dirty="0">
              <a:latin typeface="Calibri Light" panose="020F0302020204030204" pitchFamily="34" charset="0"/>
            </a:endParaRPr>
          </a:p>
        </p:txBody>
      </p:sp>
      <p:sp>
        <p:nvSpPr>
          <p:cNvPr id="3" name="Content Placeholder 2"/>
          <p:cNvSpPr>
            <a:spLocks noGrp="1"/>
          </p:cNvSpPr>
          <p:nvPr>
            <p:ph idx="1"/>
          </p:nvPr>
        </p:nvSpPr>
        <p:spPr>
          <a:xfrm>
            <a:off x="381000" y="2209800"/>
            <a:ext cx="3962400" cy="4360506"/>
          </a:xfrm>
        </p:spPr>
        <p:txBody>
          <a:bodyPr>
            <a:normAutofit/>
          </a:bodyPr>
          <a:lstStyle/>
          <a:p>
            <a:pPr marL="0" lvl="0" indent="0">
              <a:buNone/>
            </a:pPr>
            <a:r>
              <a:rPr lang="en-US" sz="2000" dirty="0" smtClean="0"/>
              <a:t>Cost </a:t>
            </a:r>
            <a:r>
              <a:rPr lang="en-US" sz="2000" dirty="0"/>
              <a:t>of installation and equipment to drain a 25 acre area is about $2,000, but varies greatly depending on the </a:t>
            </a:r>
            <a:r>
              <a:rPr lang="en-US" sz="2000" dirty="0" smtClean="0"/>
              <a:t>landscape.</a:t>
            </a:r>
            <a:endParaRPr lang="en-US" sz="2000" dirty="0"/>
          </a:p>
          <a:p>
            <a:pPr marL="0" lvl="0" indent="0">
              <a:buNone/>
            </a:pPr>
            <a:endParaRPr lang="en-US" sz="2000" dirty="0" smtClean="0"/>
          </a:p>
          <a:p>
            <a:pPr marL="0" lvl="0" indent="0">
              <a:buNone/>
            </a:pPr>
            <a:r>
              <a:rPr lang="en-US" sz="2000" dirty="0" smtClean="0"/>
              <a:t>Compatible </a:t>
            </a:r>
            <a:r>
              <a:rPr lang="en-US" sz="2000" dirty="0"/>
              <a:t>with existing federal </a:t>
            </a:r>
            <a:r>
              <a:rPr lang="en-US" sz="2000" dirty="0" smtClean="0"/>
              <a:t>(such as the NRCS’s EQIP funds) and </a:t>
            </a:r>
            <a:r>
              <a:rPr lang="en-US" sz="2000" dirty="0"/>
              <a:t>state cost-share programs so farmers who implement them can recoup some of their </a:t>
            </a:r>
            <a:r>
              <a:rPr lang="en-US" sz="2000" dirty="0" smtClean="0"/>
              <a:t>costs.</a:t>
            </a:r>
            <a:endParaRPr lang="en-US" sz="2000" dirty="0"/>
          </a:p>
          <a:p>
            <a:pPr marL="0" indent="0">
              <a:buNone/>
            </a:pPr>
            <a:endParaRPr lang="en-US" sz="1400"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0" y="1284514"/>
            <a:ext cx="3857756" cy="5257800"/>
          </a:xfrm>
          <a:prstGeom prst="rect">
            <a:avLst/>
          </a:prstGeom>
        </p:spPr>
      </p:pic>
      <p:sp>
        <p:nvSpPr>
          <p:cNvPr id="5" name="Rectangle 4"/>
          <p:cNvSpPr/>
          <p:nvPr/>
        </p:nvSpPr>
        <p:spPr>
          <a:xfrm>
            <a:off x="4876800" y="6540743"/>
            <a:ext cx="4572000" cy="276999"/>
          </a:xfrm>
          <a:prstGeom prst="rect">
            <a:avLst/>
          </a:prstGeom>
        </p:spPr>
        <p:txBody>
          <a:bodyPr>
            <a:spAutoFit/>
          </a:bodyPr>
          <a:lstStyle/>
          <a:p>
            <a:r>
              <a:rPr lang="en-US" sz="1200" dirty="0" smtClean="0"/>
              <a:t>Installation of water control structure in Story County, Iowa.</a:t>
            </a:r>
            <a:endParaRPr lang="en-US" sz="1200" dirty="0"/>
          </a:p>
        </p:txBody>
      </p:sp>
      <p:sp>
        <p:nvSpPr>
          <p:cNvPr id="6" name="Rectangle 5"/>
          <p:cNvSpPr/>
          <p:nvPr/>
        </p:nvSpPr>
        <p:spPr>
          <a:xfrm rot="16200000">
            <a:off x="7758968" y="5238499"/>
            <a:ext cx="2243563" cy="276999"/>
          </a:xfrm>
          <a:prstGeom prst="rect">
            <a:avLst/>
          </a:prstGeom>
        </p:spPr>
        <p:txBody>
          <a:bodyPr wrap="none">
            <a:spAutoFit/>
          </a:bodyPr>
          <a:lstStyle/>
          <a:p>
            <a:pPr lvl="0" algn="ctr"/>
            <a:r>
              <a:rPr lang="en-US" sz="1200" dirty="0">
                <a:solidFill>
                  <a:srgbClr val="000000"/>
                </a:solidFill>
                <a:ea typeface="Times New Roman" panose="02020603050405020304" pitchFamily="18" charset="0"/>
              </a:rPr>
              <a:t>NRCS/SWCS photo by Lynn </a:t>
            </a:r>
            <a:r>
              <a:rPr lang="en-US" sz="1200" dirty="0" smtClean="0">
                <a:solidFill>
                  <a:srgbClr val="000000"/>
                </a:solidFill>
                <a:ea typeface="Times New Roman" panose="02020603050405020304" pitchFamily="18" charset="0"/>
              </a:rPr>
              <a:t>Betts.</a:t>
            </a:r>
            <a:endParaRPr lang="en-US" sz="12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591829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83820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44958"/>
            <a:ext cx="8382000" cy="1809750"/>
          </a:xfrm>
        </p:spPr>
        <p:txBody>
          <a:bodyPr>
            <a:normAutofit/>
          </a:bodyPr>
          <a:lstStyle/>
          <a:p>
            <a:pPr algn="l"/>
            <a:r>
              <a:rPr lang="en-US" dirty="0" smtClean="0">
                <a:latin typeface="Calibri Light" panose="020F0302020204030204" pitchFamily="34" charset="0"/>
              </a:rPr>
              <a:t>Saturated Buffers </a:t>
            </a:r>
            <a:r>
              <a:rPr lang="en-US" b="1" dirty="0">
                <a:latin typeface="Calibri Light" panose="020F0302020204030204" pitchFamily="34" charset="0"/>
              </a:rPr>
              <a:t>W</a:t>
            </a:r>
            <a:r>
              <a:rPr lang="en-US" b="1" dirty="0" smtClean="0">
                <a:latin typeface="Calibri Light" panose="020F0302020204030204" pitchFamily="34" charset="0"/>
              </a:rPr>
              <a:t>ork </a:t>
            </a:r>
            <a:r>
              <a:rPr lang="en-US" b="1" dirty="0">
                <a:latin typeface="Calibri Light" panose="020F0302020204030204" pitchFamily="34" charset="0"/>
              </a:rPr>
              <a:t>B</a:t>
            </a:r>
            <a:r>
              <a:rPr lang="en-US" b="1" dirty="0" smtClean="0">
                <a:latin typeface="Calibri Light" panose="020F0302020204030204" pitchFamily="34" charset="0"/>
              </a:rPr>
              <a:t>est </a:t>
            </a:r>
            <a:r>
              <a:rPr lang="en-US" dirty="0" smtClean="0">
                <a:latin typeface="Calibri Light" panose="020F0302020204030204" pitchFamily="34" charset="0"/>
              </a:rPr>
              <a:t>when…</a:t>
            </a:r>
            <a:endParaRPr lang="en-US" dirty="0">
              <a:latin typeface="Calibri Light" panose="020F030202020403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498"/>
          <a:stretch/>
        </p:blipFill>
        <p:spPr>
          <a:xfrm>
            <a:off x="1599439" y="2171241"/>
            <a:ext cx="5945121" cy="4436706"/>
          </a:xfrm>
          <a:prstGeom prst="rect">
            <a:avLst/>
          </a:prstGeom>
        </p:spPr>
      </p:pic>
      <p:sp>
        <p:nvSpPr>
          <p:cNvPr id="3" name="Content Placeholder 2"/>
          <p:cNvSpPr>
            <a:spLocks noGrp="1"/>
          </p:cNvSpPr>
          <p:nvPr>
            <p:ph idx="1"/>
          </p:nvPr>
        </p:nvSpPr>
        <p:spPr>
          <a:xfrm>
            <a:off x="2209800" y="2476500"/>
            <a:ext cx="5181600" cy="4208106"/>
          </a:xfrm>
        </p:spPr>
        <p:txBody>
          <a:bodyPr>
            <a:normAutofit/>
          </a:bodyPr>
          <a:lstStyle/>
          <a:p>
            <a:pPr marL="0" lvl="0" indent="0">
              <a:buNone/>
            </a:pPr>
            <a:r>
              <a:rPr lang="en-US" sz="2400" b="1" dirty="0" smtClean="0"/>
              <a:t>Soil</a:t>
            </a:r>
            <a:r>
              <a:rPr lang="en-US" sz="2400" dirty="0" smtClean="0"/>
              <a:t> along the buffer is high in organic matter and low in sand or gravel. </a:t>
            </a:r>
            <a:endParaRPr lang="en-US" sz="2400" dirty="0">
              <a:latin typeface="Cambria Math" panose="02040503050406030204" pitchFamily="18" charset="0"/>
              <a:ea typeface="Cambria Math" panose="02040503050406030204" pitchFamily="18" charset="0"/>
            </a:endParaRPr>
          </a:p>
          <a:p>
            <a:pPr marL="0" lvl="0" indent="0">
              <a:buNone/>
            </a:pPr>
            <a:endParaRPr lang="en-US" sz="1400" dirty="0">
              <a:latin typeface="Cambria Math" panose="02040503050406030204" pitchFamily="18" charset="0"/>
              <a:ea typeface="Cambria Math" panose="02040503050406030204" pitchFamily="18" charset="0"/>
            </a:endParaRPr>
          </a:p>
        </p:txBody>
      </p:sp>
      <p:sp>
        <p:nvSpPr>
          <p:cNvPr id="5" name="Rectangle 4"/>
          <p:cNvSpPr/>
          <p:nvPr/>
        </p:nvSpPr>
        <p:spPr>
          <a:xfrm>
            <a:off x="3450218" y="6565612"/>
            <a:ext cx="2243563" cy="276999"/>
          </a:xfrm>
          <a:prstGeom prst="rect">
            <a:avLst/>
          </a:prstGeom>
        </p:spPr>
        <p:txBody>
          <a:bodyPr wrap="none">
            <a:spAutoFit/>
          </a:bodyPr>
          <a:lstStyle/>
          <a:p>
            <a:pPr lvl="0" algn="ctr"/>
            <a:r>
              <a:rPr lang="en-US" sz="1200" dirty="0">
                <a:solidFill>
                  <a:srgbClr val="000000"/>
                </a:solidFill>
                <a:ea typeface="Times New Roman" panose="02020603050405020304" pitchFamily="18" charset="0"/>
              </a:rPr>
              <a:t>NRCS/SWCS photo by Lynn </a:t>
            </a:r>
            <a:r>
              <a:rPr lang="en-US" sz="1200" dirty="0" smtClean="0">
                <a:solidFill>
                  <a:srgbClr val="000000"/>
                </a:solidFill>
                <a:ea typeface="Times New Roman" panose="02020603050405020304" pitchFamily="18" charset="0"/>
              </a:rPr>
              <a:t>Betts.</a:t>
            </a:r>
            <a:endParaRPr lang="en-US" sz="1200" dirty="0">
              <a:solidFill>
                <a:prstClr val="black"/>
              </a:solidFill>
              <a:ea typeface="Times New Roman" panose="02020603050405020304" pitchFamily="18" charset="0"/>
            </a:endParaRPr>
          </a:p>
        </p:txBody>
      </p:sp>
    </p:spTree>
    <p:extLst>
      <p:ext uri="{BB962C8B-B14F-4D97-AF65-F5344CB8AC3E}">
        <p14:creationId xmlns:p14="http://schemas.microsoft.com/office/powerpoint/2010/main" val="3387251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83820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44958"/>
            <a:ext cx="8382000" cy="1809750"/>
          </a:xfrm>
        </p:spPr>
        <p:txBody>
          <a:bodyPr>
            <a:normAutofit/>
          </a:bodyPr>
          <a:lstStyle/>
          <a:p>
            <a:pPr algn="l"/>
            <a:r>
              <a:rPr lang="en-US" dirty="0" smtClean="0">
                <a:latin typeface="Calibri Light" panose="020F0302020204030204" pitchFamily="34" charset="0"/>
              </a:rPr>
              <a:t>Saturated Buffers </a:t>
            </a:r>
            <a:r>
              <a:rPr lang="en-US" b="1" dirty="0">
                <a:latin typeface="Calibri Light" panose="020F0302020204030204" pitchFamily="34" charset="0"/>
              </a:rPr>
              <a:t>W</a:t>
            </a:r>
            <a:r>
              <a:rPr lang="en-US" b="1" dirty="0" smtClean="0">
                <a:latin typeface="Calibri Light" panose="020F0302020204030204" pitchFamily="34" charset="0"/>
              </a:rPr>
              <a:t>ork </a:t>
            </a:r>
            <a:r>
              <a:rPr lang="en-US" b="1" dirty="0">
                <a:latin typeface="Calibri Light" panose="020F0302020204030204" pitchFamily="34" charset="0"/>
              </a:rPr>
              <a:t>B</a:t>
            </a:r>
            <a:r>
              <a:rPr lang="en-US" b="1" dirty="0" smtClean="0">
                <a:latin typeface="Calibri Light" panose="020F0302020204030204" pitchFamily="34" charset="0"/>
              </a:rPr>
              <a:t>est when…</a:t>
            </a:r>
            <a:endParaRPr lang="en-US" dirty="0">
              <a:latin typeface="Calibri Light" panose="020F0302020204030204" pitchFamily="34" charset="0"/>
            </a:endParaRPr>
          </a:p>
        </p:txBody>
      </p:sp>
      <p:sp>
        <p:nvSpPr>
          <p:cNvPr id="3" name="Content Placeholder 2"/>
          <p:cNvSpPr>
            <a:spLocks noGrp="1"/>
          </p:cNvSpPr>
          <p:nvPr>
            <p:ph idx="1"/>
          </p:nvPr>
        </p:nvSpPr>
        <p:spPr>
          <a:xfrm>
            <a:off x="381000" y="2209800"/>
            <a:ext cx="3048000" cy="4360506"/>
          </a:xfrm>
        </p:spPr>
        <p:txBody>
          <a:bodyPr>
            <a:normAutofit/>
          </a:bodyPr>
          <a:lstStyle/>
          <a:p>
            <a:pPr marL="0" lvl="0" indent="0">
              <a:buNone/>
            </a:pPr>
            <a:r>
              <a:rPr lang="en-US" sz="2400" dirty="0" smtClean="0"/>
              <a:t>The buffer should be:</a:t>
            </a:r>
            <a:endParaRPr lang="en-US" sz="2400" dirty="0"/>
          </a:p>
          <a:p>
            <a:r>
              <a:rPr lang="en-US" sz="2400" dirty="0" smtClean="0"/>
              <a:t>At least 30 </a:t>
            </a:r>
            <a:r>
              <a:rPr lang="en-US" sz="2400" dirty="0" err="1" smtClean="0"/>
              <a:t>ft</a:t>
            </a:r>
            <a:r>
              <a:rPr lang="en-US" sz="2400" dirty="0" smtClean="0"/>
              <a:t> wide</a:t>
            </a:r>
          </a:p>
          <a:p>
            <a:r>
              <a:rPr lang="en-US" sz="2400" dirty="0" smtClean="0"/>
              <a:t>At least 300 </a:t>
            </a:r>
            <a:r>
              <a:rPr lang="en-US" sz="2400" dirty="0" err="1" smtClean="0"/>
              <a:t>ft</a:t>
            </a:r>
            <a:r>
              <a:rPr lang="en-US" sz="2400" dirty="0" smtClean="0"/>
              <a:t> long</a:t>
            </a:r>
            <a:endParaRPr lang="en-US" sz="2400" dirty="0"/>
          </a:p>
          <a:p>
            <a:r>
              <a:rPr lang="en-US" sz="2400" dirty="0" smtClean="0"/>
              <a:t>Relatively flat</a:t>
            </a:r>
          </a:p>
          <a:p>
            <a:pPr lvl="1"/>
            <a:r>
              <a:rPr lang="en-US" sz="2000" dirty="0"/>
              <a:t>M</a:t>
            </a:r>
            <a:r>
              <a:rPr lang="en-US" sz="2000" dirty="0" smtClean="0"/>
              <a:t>aximum elevation change of 2 </a:t>
            </a:r>
            <a:r>
              <a:rPr lang="en-US" sz="2000" dirty="0" err="1" smtClean="0"/>
              <a:t>ft</a:t>
            </a:r>
            <a:endParaRPr lang="en-US" sz="2000" dirty="0" smtClean="0"/>
          </a:p>
          <a:p>
            <a:pPr marL="0" lvl="0" indent="0">
              <a:buNone/>
            </a:pPr>
            <a:endParaRPr lang="en-US" sz="2400" dirty="0">
              <a:latin typeface="Cambria Math" panose="02040503050406030204" pitchFamily="18" charset="0"/>
              <a:ea typeface="Cambria Math" panose="02040503050406030204" pitchFamily="18" charset="0"/>
            </a:endParaRPr>
          </a:p>
          <a:p>
            <a:pPr marL="0" lvl="0" indent="0">
              <a:buNone/>
            </a:pPr>
            <a:endParaRPr lang="en-US" sz="1400"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1400" y="2209800"/>
            <a:ext cx="4953000" cy="3897004"/>
          </a:xfrm>
          <a:prstGeom prst="rect">
            <a:avLst/>
          </a:prstGeom>
        </p:spPr>
      </p:pic>
      <p:sp>
        <p:nvSpPr>
          <p:cNvPr id="6" name="Left Brace 5"/>
          <p:cNvSpPr/>
          <p:nvPr/>
        </p:nvSpPr>
        <p:spPr>
          <a:xfrm rot="5400000">
            <a:off x="6896100" y="2019301"/>
            <a:ext cx="228600" cy="1828801"/>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2418961">
            <a:off x="4788490" y="2765001"/>
            <a:ext cx="160390" cy="3461600"/>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18826025">
            <a:off x="4259084" y="3989024"/>
            <a:ext cx="1219200" cy="338554"/>
          </a:xfrm>
          <a:prstGeom prst="rect">
            <a:avLst/>
          </a:prstGeom>
          <a:noFill/>
        </p:spPr>
        <p:txBody>
          <a:bodyPr wrap="square" rtlCol="0">
            <a:spAutoFit/>
          </a:bodyPr>
          <a:lstStyle/>
          <a:p>
            <a:r>
              <a:rPr lang="en-US" sz="1600" b="1" dirty="0" smtClean="0">
                <a:solidFill>
                  <a:schemeClr val="bg1"/>
                </a:solidFill>
              </a:rPr>
              <a:t>&gt; 300 ft</a:t>
            </a:r>
            <a:r>
              <a:rPr lang="en-US" sz="1600" dirty="0" smtClean="0">
                <a:solidFill>
                  <a:schemeClr val="bg1"/>
                </a:solidFill>
              </a:rPr>
              <a:t>.</a:t>
            </a:r>
            <a:endParaRPr lang="en-US" sz="1600" dirty="0">
              <a:solidFill>
                <a:schemeClr val="bg1"/>
              </a:solidFill>
            </a:endParaRPr>
          </a:p>
        </p:txBody>
      </p:sp>
      <p:sp>
        <p:nvSpPr>
          <p:cNvPr id="12" name="TextBox 11"/>
          <p:cNvSpPr txBox="1"/>
          <p:nvPr/>
        </p:nvSpPr>
        <p:spPr>
          <a:xfrm>
            <a:off x="6705601" y="2480847"/>
            <a:ext cx="1219200" cy="338554"/>
          </a:xfrm>
          <a:prstGeom prst="rect">
            <a:avLst/>
          </a:prstGeom>
          <a:noFill/>
        </p:spPr>
        <p:txBody>
          <a:bodyPr wrap="square" rtlCol="0">
            <a:spAutoFit/>
          </a:bodyPr>
          <a:lstStyle/>
          <a:p>
            <a:r>
              <a:rPr lang="en-US" sz="1600" b="1" dirty="0" smtClean="0">
                <a:solidFill>
                  <a:schemeClr val="bg1"/>
                </a:solidFill>
              </a:rPr>
              <a:t>&gt; 30 ft</a:t>
            </a:r>
            <a:r>
              <a:rPr lang="en-US" sz="1600" dirty="0" smtClean="0">
                <a:solidFill>
                  <a:schemeClr val="bg1"/>
                </a:solidFill>
              </a:rPr>
              <a:t>.</a:t>
            </a:r>
            <a:endParaRPr lang="en-US" sz="1600" dirty="0">
              <a:solidFill>
                <a:schemeClr val="bg1"/>
              </a:solidFill>
            </a:endParaRPr>
          </a:p>
        </p:txBody>
      </p:sp>
      <p:sp>
        <p:nvSpPr>
          <p:cNvPr id="13" name="Rectangle 12"/>
          <p:cNvSpPr/>
          <p:nvPr/>
        </p:nvSpPr>
        <p:spPr>
          <a:xfrm>
            <a:off x="3581400" y="6106804"/>
            <a:ext cx="4953000" cy="661720"/>
          </a:xfrm>
          <a:prstGeom prst="rect">
            <a:avLst/>
          </a:prstGeom>
        </p:spPr>
        <p:txBody>
          <a:bodyPr wrap="square">
            <a:spAutoFit/>
          </a:bodyPr>
          <a:lstStyle/>
          <a:p>
            <a:pPr algn="ctr"/>
            <a:r>
              <a:rPr lang="en-US" sz="1200" dirty="0" smtClean="0"/>
              <a:t>First-year growth of prairie plants in saturated buffer in Story County, Iowa. </a:t>
            </a:r>
            <a:r>
              <a:rPr lang="en-US" sz="1200" dirty="0">
                <a:solidFill>
                  <a:srgbClr val="000000"/>
                </a:solidFill>
                <a:ea typeface="Times New Roman" panose="02020603050405020304" pitchFamily="18" charset="0"/>
              </a:rPr>
              <a:t>NRCS/SWCS photo by Lynn </a:t>
            </a:r>
            <a:r>
              <a:rPr lang="en-US" sz="1200" dirty="0" smtClean="0">
                <a:solidFill>
                  <a:srgbClr val="000000"/>
                </a:solidFill>
                <a:ea typeface="Times New Roman" panose="02020603050405020304" pitchFamily="18" charset="0"/>
              </a:rPr>
              <a:t>Betts.</a:t>
            </a:r>
            <a:endParaRPr lang="en-US" sz="1200" dirty="0">
              <a:ea typeface="Times New Roman" panose="02020603050405020304" pitchFamily="18" charset="0"/>
            </a:endParaRPr>
          </a:p>
          <a:p>
            <a:pPr algn="ctr"/>
            <a:r>
              <a:rPr lang="en-US" sz="1200" dirty="0" smtClean="0"/>
              <a:t> </a:t>
            </a:r>
            <a:endParaRPr lang="en-US" sz="1200" dirty="0"/>
          </a:p>
        </p:txBody>
      </p:sp>
    </p:spTree>
    <p:extLst>
      <p:ext uri="{BB962C8B-B14F-4D97-AF65-F5344CB8AC3E}">
        <p14:creationId xmlns:p14="http://schemas.microsoft.com/office/powerpoint/2010/main" val="675985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0"/>
            <a:ext cx="5562600" cy="1752600"/>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44958"/>
            <a:ext cx="5105400" cy="1809750"/>
          </a:xfrm>
        </p:spPr>
        <p:txBody>
          <a:bodyPr>
            <a:normAutofit/>
          </a:bodyPr>
          <a:lstStyle/>
          <a:p>
            <a:pPr algn="l"/>
            <a:r>
              <a:rPr lang="en-US" dirty="0" smtClean="0">
                <a:latin typeface="Calibri Light" panose="020F0302020204030204" pitchFamily="34" charset="0"/>
              </a:rPr>
              <a:t>Other Resources</a:t>
            </a:r>
            <a:endParaRPr lang="en-US" dirty="0">
              <a:latin typeface="Calibri Light" panose="020F0302020204030204" pitchFamily="34" charset="0"/>
            </a:endParaRPr>
          </a:p>
        </p:txBody>
      </p:sp>
      <p:sp>
        <p:nvSpPr>
          <p:cNvPr id="3" name="Content Placeholder 2"/>
          <p:cNvSpPr>
            <a:spLocks noGrp="1"/>
          </p:cNvSpPr>
          <p:nvPr>
            <p:ph idx="1"/>
          </p:nvPr>
        </p:nvSpPr>
        <p:spPr>
          <a:xfrm>
            <a:off x="381000" y="2209800"/>
            <a:ext cx="8382000" cy="4495800"/>
          </a:xfrm>
        </p:spPr>
        <p:txBody>
          <a:bodyPr>
            <a:normAutofit/>
          </a:bodyPr>
          <a:lstStyle/>
          <a:p>
            <a:pPr lvl="0"/>
            <a:r>
              <a:rPr lang="en-US" sz="1800" dirty="0">
                <a:hlinkClick r:id="rId3"/>
              </a:rPr>
              <a:t>https://www.flickr.com/photos/151012306@N08/albums/72157696778831671</a:t>
            </a:r>
            <a:r>
              <a:rPr lang="en-US" sz="1800" dirty="0"/>
              <a:t>: A step by step visual guide to saturated buffer implementation. These photos were taken on real farms across Iowa and are part of the Conservation Media Library.</a:t>
            </a:r>
          </a:p>
          <a:p>
            <a:pPr lvl="0"/>
            <a:r>
              <a:rPr lang="en-US" sz="1800" dirty="0">
                <a:hlinkClick r:id="rId4"/>
              </a:rPr>
              <a:t>https://vimeo.com/291573566</a:t>
            </a:r>
            <a:r>
              <a:rPr lang="en-US" sz="1800" dirty="0"/>
              <a:t>: A video about saturated buffer implementation in Iowa that is part of the Conservation Media Library</a:t>
            </a:r>
            <a:r>
              <a:rPr lang="en-US" sz="1800" dirty="0" smtClean="0"/>
              <a:t>.</a:t>
            </a:r>
            <a:endParaRPr lang="en-US" sz="1800" u="sng" dirty="0" smtClean="0">
              <a:hlinkClick r:id="rId5"/>
            </a:endParaRPr>
          </a:p>
          <a:p>
            <a:r>
              <a:rPr lang="en-US" sz="1800" u="sng" dirty="0" smtClean="0">
                <a:hlinkClick r:id="rId5"/>
              </a:rPr>
              <a:t>https</a:t>
            </a:r>
            <a:r>
              <a:rPr lang="en-US" sz="1800" u="sng" dirty="0">
                <a:hlinkClick r:id="rId5"/>
              </a:rPr>
              <a:t>://transformingdrainage.org/practices/saturated-buffers</a:t>
            </a:r>
            <a:r>
              <a:rPr lang="en-US" sz="1800" u="sng" dirty="0" smtClean="0">
                <a:hlinkClick r:id="rId5"/>
              </a:rPr>
              <a:t>/</a:t>
            </a:r>
            <a:r>
              <a:rPr lang="en-US" sz="1800" dirty="0" smtClean="0"/>
              <a:t>: </a:t>
            </a:r>
            <a:r>
              <a:rPr lang="en-US" sz="1800" dirty="0"/>
              <a:t>A storing house for </a:t>
            </a:r>
            <a:r>
              <a:rPr lang="en-US" sz="1800" dirty="0" smtClean="0"/>
              <a:t>saturated buffers research </a:t>
            </a:r>
            <a:r>
              <a:rPr lang="en-US" sz="1800" dirty="0"/>
              <a:t>from a collaborative research group across </a:t>
            </a:r>
            <a:r>
              <a:rPr lang="en-US" sz="1800" dirty="0" smtClean="0"/>
              <a:t>eight </a:t>
            </a:r>
            <a:r>
              <a:rPr lang="en-US" sz="1800" dirty="0"/>
              <a:t>states</a:t>
            </a:r>
            <a:r>
              <a:rPr lang="en-US" sz="1800" dirty="0" smtClean="0"/>
              <a:t>.</a:t>
            </a:r>
            <a:endParaRPr lang="en-US" sz="1800" u="sng" dirty="0" smtClean="0"/>
          </a:p>
          <a:p>
            <a:r>
              <a:rPr lang="en-US" sz="1800" dirty="0">
                <a:hlinkClick r:id="rId6"/>
              </a:rPr>
              <a:t>https://store.extension.iastate.edu/product/14441</a:t>
            </a:r>
            <a:r>
              <a:rPr lang="en-US" sz="1800" dirty="0" smtClean="0"/>
              <a:t>: Two-page factsheet on saturated </a:t>
            </a:r>
            <a:r>
              <a:rPr lang="en-US" sz="1800" dirty="0"/>
              <a:t>b</a:t>
            </a:r>
            <a:r>
              <a:rPr lang="en-US" sz="1800" dirty="0" smtClean="0"/>
              <a:t>uffers from Iowa State University Extension.</a:t>
            </a:r>
            <a:endParaRPr lang="en-US" sz="1800" dirty="0"/>
          </a:p>
          <a:p>
            <a:r>
              <a:rPr lang="en-US" sz="1800" dirty="0">
                <a:hlinkClick r:id="rId7"/>
              </a:rPr>
              <a:t>http://www.saturatedbufferstrips.com</a:t>
            </a:r>
            <a:r>
              <a:rPr lang="en-US" sz="1800" dirty="0" smtClean="0">
                <a:hlinkClick r:id="rId7"/>
              </a:rPr>
              <a:t>/</a:t>
            </a:r>
            <a:r>
              <a:rPr lang="en-US" sz="1800" dirty="0" smtClean="0"/>
              <a:t>: A research collaboration between the Agricultural Drainage Management Coalition (a coalition of drainage-affiliated businesses) and the National Laboratory for Agriculture and the Environment (USDA Agricultural Research Service).</a:t>
            </a:r>
          </a:p>
          <a:p>
            <a:r>
              <a:rPr lang="en-US" sz="1800" u="sng" dirty="0">
                <a:hlinkClick r:id="rId8"/>
              </a:rPr>
              <a:t>https://</a:t>
            </a:r>
            <a:r>
              <a:rPr lang="en-US" sz="1800" u="sng" dirty="0" smtClean="0">
                <a:hlinkClick r:id="rId8"/>
              </a:rPr>
              <a:t>www.iowalearningfarms.org/page/webinars</a:t>
            </a:r>
            <a:r>
              <a:rPr lang="en-US" sz="1800" u="sng" dirty="0" smtClean="0"/>
              <a:t>:</a:t>
            </a:r>
            <a:r>
              <a:rPr lang="en-US" sz="1800" dirty="0" smtClean="0"/>
              <a:t> On April 18, 2018 Dan Jaynes with USDA-ARS gave a webinar on saturated buffers for Iowa </a:t>
            </a:r>
            <a:r>
              <a:rPr lang="en-US" sz="1800" dirty="0"/>
              <a:t>Learning </a:t>
            </a:r>
            <a:r>
              <a:rPr lang="en-US" sz="1800" dirty="0" smtClean="0"/>
              <a:t>Farms. </a:t>
            </a:r>
            <a:endParaRPr lang="en-US" sz="1800" dirty="0"/>
          </a:p>
        </p:txBody>
      </p:sp>
      <p:pic>
        <p:nvPicPr>
          <p:cNvPr id="4" name="Picture 3"/>
          <p:cNvPicPr>
            <a:picLocks noChangeAspect="1"/>
          </p:cNvPicPr>
          <p:nvPr/>
        </p:nvPicPr>
        <p:blipFill>
          <a:blip r:embed="rId9"/>
          <a:stretch>
            <a:fillRect/>
          </a:stretch>
        </p:blipFill>
        <p:spPr>
          <a:xfrm>
            <a:off x="6194981" y="27495"/>
            <a:ext cx="2886696" cy="1981200"/>
          </a:xfrm>
          <a:prstGeom prst="rect">
            <a:avLst/>
          </a:prstGeom>
        </p:spPr>
      </p:pic>
    </p:spTree>
    <p:extLst>
      <p:ext uri="{BB962C8B-B14F-4D97-AF65-F5344CB8AC3E}">
        <p14:creationId xmlns:p14="http://schemas.microsoft.com/office/powerpoint/2010/main" val="2587138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2731</TotalTime>
  <Words>560</Words>
  <Application>Microsoft Office PowerPoint</Application>
  <PresentationFormat>On-screen Show (4:3)</PresentationFormat>
  <Paragraphs>56</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Cambria Math</vt:lpstr>
      <vt:lpstr>Times New Roman</vt:lpstr>
      <vt:lpstr>Office Theme</vt:lpstr>
      <vt:lpstr>Saturated Buffer </vt:lpstr>
      <vt:lpstr>What Is a Saturated Buffer?</vt:lpstr>
      <vt:lpstr>Why Use a Saturated Buffer?</vt:lpstr>
      <vt:lpstr>What Can a Saturated Buffer Do for Water Quality?</vt:lpstr>
      <vt:lpstr>Benefits of a Saturated Buffer </vt:lpstr>
      <vt:lpstr>What Is the Cost of a Saturated Buffer?</vt:lpstr>
      <vt:lpstr>Saturated Buffers Work Best when…</vt:lpstr>
      <vt:lpstr>Saturated Buffers Work Best when…</vt:lpstr>
      <vt:lpstr>Other Resources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Slagle</dc:creator>
  <cp:lastModifiedBy>Jody Thompson</cp:lastModifiedBy>
  <cp:revision>201</cp:revision>
  <cp:lastPrinted>2016-01-15T19:17:51Z</cp:lastPrinted>
  <dcterms:created xsi:type="dcterms:W3CDTF">2015-07-20T17:00:21Z</dcterms:created>
  <dcterms:modified xsi:type="dcterms:W3CDTF">2018-09-27T15:18:28Z</dcterms:modified>
</cp:coreProperties>
</file>